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solidFill>
          <a:srgbClr val="003462"/>
        </a:solid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47162"/>
            <a:ext cx="21971003" cy="636979"/>
          </a:xfrm>
          <a:prstGeom prst="rect">
            <a:avLst/>
          </a:prstGeom>
        </p:spPr>
        <p:txBody>
          <a:bodyPr lIns="45719" tIns="45719" rIns="45719" bIns="45719"/>
          <a:lstStyle>
            <a:lvl1pPr marL="0" indent="0" defTabSz="825500">
              <a:lnSpc>
                <a:spcPct val="100000"/>
              </a:lnSpc>
              <a:spcBef>
                <a:spcPts val="0"/>
              </a:spcBef>
              <a:buSzTx/>
              <a:buNone/>
              <a:defRPr b="1" sz="3600">
                <a:solidFill>
                  <a:srgbClr val="FFFFFF"/>
                </a:solidFill>
              </a:defRPr>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solidFill>
                  <a:srgbClr val="FFFFFF"/>
                </a:solidFill>
              </a:defRPr>
            </a:lvl1pPr>
          </a:lstStyle>
          <a:p>
            <a:pPr/>
            <a:r>
              <a:t>Presentation Title</a:t>
            </a:r>
          </a:p>
        </p:txBody>
      </p:sp>
      <p:sp>
        <p:nvSpPr>
          <p:cNvPr id="13" name="Body Level One…"/>
          <p:cNvSpPr txBox="1"/>
          <p:nvPr>
            <p:ph type="body" sz="quarter" idx="1" hasCustomPrompt="1"/>
          </p:nvPr>
        </p:nvSpPr>
        <p:spPr>
          <a:xfrm>
            <a:off x="1201342" y="7210490"/>
            <a:ext cx="21971001" cy="1905001"/>
          </a:xfrm>
          <a:prstGeom prst="rect">
            <a:avLst/>
          </a:prstGeom>
        </p:spPr>
        <p:txBody>
          <a:bodyPr/>
          <a:lstStyle>
            <a:lvl1pPr marL="0" indent="0" defTabSz="825500">
              <a:lnSpc>
                <a:spcPct val="100000"/>
              </a:lnSpc>
              <a:spcBef>
                <a:spcPts val="0"/>
              </a:spcBef>
              <a:buSzTx/>
              <a:buNone/>
              <a:defRPr b="1" sz="5500">
                <a:solidFill>
                  <a:schemeClr val="accent1"/>
                </a:solidFill>
              </a:defRPr>
            </a:lvl1pPr>
            <a:lvl2pPr marL="0" indent="457200" defTabSz="825500">
              <a:lnSpc>
                <a:spcPct val="100000"/>
              </a:lnSpc>
              <a:spcBef>
                <a:spcPts val="0"/>
              </a:spcBef>
              <a:buSzTx/>
              <a:buNone/>
              <a:defRPr b="1" sz="5500">
                <a:solidFill>
                  <a:schemeClr val="accent1"/>
                </a:solidFill>
              </a:defRPr>
            </a:lvl2pPr>
            <a:lvl3pPr marL="0" indent="914400" defTabSz="825500">
              <a:lnSpc>
                <a:spcPct val="100000"/>
              </a:lnSpc>
              <a:spcBef>
                <a:spcPts val="0"/>
              </a:spcBef>
              <a:buSzTx/>
              <a:buNone/>
              <a:defRPr b="1" sz="5500">
                <a:solidFill>
                  <a:schemeClr val="accent1"/>
                </a:solidFill>
              </a:defRPr>
            </a:lvl3pPr>
            <a:lvl4pPr marL="0" indent="1371600" defTabSz="825500">
              <a:lnSpc>
                <a:spcPct val="100000"/>
              </a:lnSpc>
              <a:spcBef>
                <a:spcPts val="0"/>
              </a:spcBef>
              <a:buSzTx/>
              <a:buNone/>
              <a:defRPr b="1" sz="5500">
                <a:solidFill>
                  <a:schemeClr val="accent1"/>
                </a:solidFill>
              </a:defRPr>
            </a:lvl4pPr>
            <a:lvl5pPr marL="0" indent="1828800" defTabSz="825500">
              <a:lnSpc>
                <a:spcPct val="100000"/>
              </a:lnSpc>
              <a:spcBef>
                <a:spcPts val="0"/>
              </a:spcBef>
              <a:buSzTx/>
              <a:buNone/>
              <a:defRPr b="1" sz="5500">
                <a:solidFill>
                  <a:schemeClr val="accent1"/>
                </a:solidFill>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solidFill>
                  <a:schemeClr val="accent1">
                    <a:hueOff val="114395"/>
                    <a:lumOff val="-24975"/>
                  </a:schemeClr>
                </a:solidFill>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solidFill>
                  <a:schemeClr val="accent1">
                    <a:hueOff val="114395"/>
                    <a:lumOff val="-24975"/>
                  </a:schemeClr>
                </a:solidFill>
              </a:defRPr>
            </a:lvl1pPr>
            <a:lvl2pPr marL="0" indent="457200" algn="ctr">
              <a:lnSpc>
                <a:spcPct val="80000"/>
              </a:lnSpc>
              <a:spcBef>
                <a:spcPts val="0"/>
              </a:spcBef>
              <a:buSzTx/>
              <a:buNone/>
              <a:defRPr b="1" spc="-250" sz="25000">
                <a:solidFill>
                  <a:schemeClr val="accent1">
                    <a:hueOff val="114395"/>
                    <a:lumOff val="-24975"/>
                  </a:schemeClr>
                </a:solidFill>
              </a:defRPr>
            </a:lvl2pPr>
            <a:lvl3pPr marL="0" indent="914400" algn="ctr">
              <a:lnSpc>
                <a:spcPct val="80000"/>
              </a:lnSpc>
              <a:spcBef>
                <a:spcPts val="0"/>
              </a:spcBef>
              <a:buSzTx/>
              <a:buNone/>
              <a:defRPr b="1" spc="-250" sz="25000">
                <a:solidFill>
                  <a:schemeClr val="accent1">
                    <a:hueOff val="114395"/>
                    <a:lumOff val="-24975"/>
                  </a:schemeClr>
                </a:solidFill>
              </a:defRPr>
            </a:lvl3pPr>
            <a:lvl4pPr marL="0" indent="1371600" algn="ctr">
              <a:lnSpc>
                <a:spcPct val="80000"/>
              </a:lnSpc>
              <a:spcBef>
                <a:spcPts val="0"/>
              </a:spcBef>
              <a:buSzTx/>
              <a:buNone/>
              <a:defRPr b="1" spc="-250" sz="25000">
                <a:solidFill>
                  <a:schemeClr val="accent1">
                    <a:hueOff val="114395"/>
                    <a:lumOff val="-24975"/>
                  </a:schemeClr>
                </a:solidFill>
              </a:defRPr>
            </a:lvl4pPr>
            <a:lvl5pPr marL="0" indent="1828800" algn="ctr">
              <a:lnSpc>
                <a:spcPct val="80000"/>
              </a:lnSpc>
              <a:spcBef>
                <a:spcPts val="0"/>
              </a:spcBef>
              <a:buSzTx/>
              <a:buNone/>
              <a:defRPr b="1" spc="-250" sz="25000">
                <a:solidFill>
                  <a:schemeClr val="accent1">
                    <a:hueOff val="114395"/>
                    <a:lumOff val="-24975"/>
                  </a:schemeClr>
                </a:solidFill>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1pPr>
            <a:lvl2pPr marL="638923" indent="-12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2pPr>
            <a:lvl3pPr marL="638923" indent="4445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3pPr>
            <a:lvl4pPr marL="638923" indent="9017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4pPr>
            <a:lvl5pPr marL="638923" indent="1358900">
              <a:spcBef>
                <a:spcPts val="0"/>
              </a:spcBef>
              <a:buSzTx/>
              <a:buNone/>
              <a:defRPr spc="-170" sz="8500">
                <a:solidFill>
                  <a:schemeClr val="accent1">
                    <a:hueOff val="114395"/>
                    <a:lumOff val="-24975"/>
                  </a:schemeClr>
                </a:solidFill>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Hot-air balloons viewed from below against a blue sky"/>
          <p:cNvSpPr/>
          <p:nvPr>
            <p:ph type="pic" sz="quarter" idx="21"/>
          </p:nvPr>
        </p:nvSpPr>
        <p:spPr>
          <a:xfrm>
            <a:off x="15436504" y="1270000"/>
            <a:ext cx="8167167" cy="5422900"/>
          </a:xfrm>
          <a:prstGeom prst="rect">
            <a:avLst/>
          </a:prstGeom>
        </p:spPr>
        <p:txBody>
          <a:bodyPr lIns="91439" tIns="45719" rIns="91439" bIns="45719">
            <a:noAutofit/>
          </a:bodyPr>
          <a:lstStyle/>
          <a:p>
            <a:pPr/>
          </a:p>
        </p:txBody>
      </p:sp>
      <p:sp>
        <p:nvSpPr>
          <p:cNvPr id="125" name="Close-up of the top of a hot-air balloon viewed from above"/>
          <p:cNvSpPr/>
          <p:nvPr>
            <p:ph type="pic" sz="quarter" idx="22"/>
          </p:nvPr>
        </p:nvSpPr>
        <p:spPr>
          <a:xfrm>
            <a:off x="15461772" y="7085972"/>
            <a:ext cx="8148414" cy="5432276"/>
          </a:xfrm>
          <a:prstGeom prst="rect">
            <a:avLst/>
          </a:prstGeom>
        </p:spPr>
        <p:txBody>
          <a:bodyPr lIns="91439" tIns="45719" rIns="91439" bIns="45719">
            <a:noAutofit/>
          </a:bodyPr>
          <a:lstStyle/>
          <a:p>
            <a:pPr/>
          </a:p>
        </p:txBody>
      </p:sp>
      <p:sp>
        <p:nvSpPr>
          <p:cNvPr id="126" name="Hot-air balloons viewed from below against a blue sky"/>
          <p:cNvSpPr/>
          <p:nvPr>
            <p:ph type="pic" idx="23"/>
          </p:nvPr>
        </p:nvSpPr>
        <p:spPr>
          <a:xfrm>
            <a:off x="-124635" y="1270000"/>
            <a:ext cx="16859219" cy="11239479"/>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Hot-air balloons viewed from below against a blue sky"/>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Close-up of the top of a hot-air balloon viewed from abov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solidFill>
                  <a:srgbClr val="FFFFFF"/>
                </a:solidFill>
              </a:defRPr>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solidFill>
                  <a:srgbClr val="FFFFFF"/>
                </a:solidFill>
              </a:defRPr>
            </a:lvl1pPr>
            <a:lvl2pPr marL="0" indent="457200" defTabSz="825500">
              <a:lnSpc>
                <a:spcPct val="100000"/>
              </a:lnSpc>
              <a:spcBef>
                <a:spcPts val="0"/>
              </a:spcBef>
              <a:buSzTx/>
              <a:buNone/>
              <a:defRPr b="1" sz="5500">
                <a:solidFill>
                  <a:srgbClr val="FFFFFF"/>
                </a:solidFill>
              </a:defRPr>
            </a:lvl2pPr>
            <a:lvl3pPr marL="0" indent="914400" defTabSz="825500">
              <a:lnSpc>
                <a:spcPct val="100000"/>
              </a:lnSpc>
              <a:spcBef>
                <a:spcPts val="0"/>
              </a:spcBef>
              <a:buSzTx/>
              <a:buNone/>
              <a:defRPr b="1" sz="5500">
                <a:solidFill>
                  <a:srgbClr val="FFFFFF"/>
                </a:solidFill>
              </a:defRPr>
            </a:lvl3pPr>
            <a:lvl4pPr marL="0" indent="1371600" defTabSz="825500">
              <a:lnSpc>
                <a:spcPct val="100000"/>
              </a:lnSpc>
              <a:spcBef>
                <a:spcPts val="0"/>
              </a:spcBef>
              <a:buSzTx/>
              <a:buNone/>
              <a:defRPr b="1" sz="5500">
                <a:solidFill>
                  <a:srgbClr val="FFFFFF"/>
                </a:solidFill>
              </a:defRPr>
            </a:lvl4pPr>
            <a:lvl5pPr marL="0" indent="1828800" defTabSz="825500">
              <a:lnSpc>
                <a:spcPct val="100000"/>
              </a:lnSpc>
              <a:spcBef>
                <a:spcPts val="0"/>
              </a:spcBef>
              <a:buSzTx/>
              <a:buNone/>
              <a:defRPr b="1" sz="5500">
                <a:solidFill>
                  <a:srgbClr val="FFFFFF"/>
                </a:solidFill>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Close-up of a hot-air balloon viewed from below"/>
          <p:cNvSpPr/>
          <p:nvPr>
            <p:ph type="pic" idx="21"/>
          </p:nvPr>
        </p:nvSpPr>
        <p:spPr>
          <a:xfrm>
            <a:off x="9226574" y="1270000"/>
            <a:ext cx="16840152" cy="11184435"/>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247900"/>
            <a:ext cx="9779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Hot-air balloons viewed from below against a blue sky"/>
          <p:cNvSpPr/>
          <p:nvPr>
            <p:ph type="pic" idx="22"/>
          </p:nvPr>
        </p:nvSpPr>
        <p:spPr>
          <a:xfrm>
            <a:off x="8432800" y="1263848"/>
            <a:ext cx="16850011"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solidFill>
          <a:srgbClr val="003462"/>
        </a:solidFill>
      </p:bgPr>
    </p:bg>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solidFill>
                  <a:srgbClr val="FFFFFF"/>
                </a:solidFill>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7900"/>
            <a:ext cx="21971000" cy="934779"/>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chemeClr val="accent1">
              <a:hueOff val="114395"/>
              <a:lumOff val="-24975"/>
            </a:schemeClr>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portal.ct.gov/DRS/Credit-Programs/Neighborhood-Assistance/Neighborhood-Assistance-Act-Tax-Credit-Program" TargetMode="Externa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onnecticut State Grange Virtual Social Hour - July 20, 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Connecticut State Grange Virtual Social Hour - July 20, 2023</a:t>
            </a:r>
          </a:p>
        </p:txBody>
      </p:sp>
      <p:sp>
        <p:nvSpPr>
          <p:cNvPr id="152" name="Hot Fun In The Summertime: Ideas for Grange Fundraising and Events"/>
          <p:cNvSpPr txBox="1"/>
          <p:nvPr>
            <p:ph type="ctrTitle"/>
          </p:nvPr>
        </p:nvSpPr>
        <p:spPr>
          <a:prstGeom prst="rect">
            <a:avLst/>
          </a:prstGeom>
        </p:spPr>
        <p:txBody>
          <a:bodyPr/>
          <a:lstStyle/>
          <a:p>
            <a:pPr defTabSz="2365188">
              <a:defRPr spc="-225" sz="11252"/>
            </a:pPr>
            <a:r>
              <a:rPr>
                <a:solidFill>
                  <a:schemeClr val="accent1"/>
                </a:solidFill>
              </a:rPr>
              <a:t>Hot Fun In The Summertime:</a:t>
            </a:r>
            <a:r>
              <a:t> Ideas for Grange Fundraising and Events</a:t>
            </a:r>
          </a:p>
        </p:txBody>
      </p:sp>
      <p:sp>
        <p:nvSpPr>
          <p:cNvPr id="153" name="Brainstorming and exploring ideas for hosting Grange Events and Fundraisers"/>
          <p:cNvSpPr txBox="1"/>
          <p:nvPr>
            <p:ph type="subTitle" sz="quarter" idx="1"/>
          </p:nvPr>
        </p:nvSpPr>
        <p:spPr>
          <a:prstGeom prst="rect">
            <a:avLst/>
          </a:prstGeom>
        </p:spPr>
        <p:txBody>
          <a:bodyPr/>
          <a:lstStyle/>
          <a:p>
            <a:pPr defTabSz="693419">
              <a:defRPr sz="4619"/>
            </a:pPr>
          </a:p>
          <a:p>
            <a:pPr defTabSz="693419">
              <a:defRPr sz="4619"/>
            </a:pPr>
            <a:r>
              <a:t>Brainstorming and exploring ideas for hosting Grange Events and Fundraisers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Common Grange events include:"/>
          <p:cNvSpPr txBox="1"/>
          <p:nvPr>
            <p:ph type="title"/>
          </p:nvPr>
        </p:nvSpPr>
        <p:spPr>
          <a:prstGeom prst="rect">
            <a:avLst/>
          </a:prstGeom>
        </p:spPr>
        <p:txBody>
          <a:bodyPr/>
          <a:lstStyle/>
          <a:p>
            <a:pPr/>
            <a:r>
              <a:t>Common Grange events include:</a:t>
            </a:r>
          </a:p>
        </p:txBody>
      </p:sp>
      <p:sp>
        <p:nvSpPr>
          <p:cNvPr id="177" name="Tea Cup Auctions / Drawings / Country Stores…"/>
          <p:cNvSpPr txBox="1"/>
          <p:nvPr>
            <p:ph type="body" idx="1"/>
          </p:nvPr>
        </p:nvSpPr>
        <p:spPr>
          <a:xfrm>
            <a:off x="1206500" y="3147205"/>
            <a:ext cx="21971000" cy="9357311"/>
          </a:xfrm>
          <a:prstGeom prst="rect">
            <a:avLst/>
          </a:prstGeom>
        </p:spPr>
        <p:txBody>
          <a:bodyPr/>
          <a:lstStyle/>
          <a:p>
            <a:pPr marL="609600" indent="-609600">
              <a:defRPr sz="6000"/>
            </a:pPr>
            <a:r>
              <a:t>Tea Cup Auctions / Drawings / Country Stores</a:t>
            </a:r>
          </a:p>
          <a:p>
            <a:pPr marL="609600" indent="-609600">
              <a:defRPr sz="6000"/>
            </a:pPr>
            <a:r>
              <a:t>Workshops and Educational Events</a:t>
            </a:r>
          </a:p>
          <a:p>
            <a:pPr marL="609600" indent="-609600">
              <a:defRPr sz="6000"/>
            </a:pPr>
            <a:r>
              <a:t>Concerts and Lectures</a:t>
            </a:r>
          </a:p>
          <a:p>
            <a:pPr marL="609600" indent="-609600">
              <a:defRPr sz="6000"/>
            </a:pPr>
            <a:r>
              <a:t>Open Mic Nights </a:t>
            </a:r>
          </a:p>
          <a:p>
            <a:pPr marL="609600" indent="-609600">
              <a:defRPr sz="6000"/>
            </a:pPr>
            <a:r>
              <a:t>Paint &amp; Sip</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Other types of Grange events include:"/>
          <p:cNvSpPr txBox="1"/>
          <p:nvPr>
            <p:ph type="title"/>
          </p:nvPr>
        </p:nvSpPr>
        <p:spPr>
          <a:prstGeom prst="rect">
            <a:avLst/>
          </a:prstGeom>
        </p:spPr>
        <p:txBody>
          <a:bodyPr/>
          <a:lstStyle/>
          <a:p>
            <a:pPr/>
            <a:r>
              <a:t>Other types of Grange events include:</a:t>
            </a:r>
          </a:p>
        </p:txBody>
      </p:sp>
      <p:sp>
        <p:nvSpPr>
          <p:cNvPr id="180" name="Art Show / Photo Exhibit…"/>
          <p:cNvSpPr txBox="1"/>
          <p:nvPr>
            <p:ph type="body" idx="1"/>
          </p:nvPr>
        </p:nvSpPr>
        <p:spPr>
          <a:xfrm>
            <a:off x="1206500" y="3147205"/>
            <a:ext cx="21971000" cy="9357311"/>
          </a:xfrm>
          <a:prstGeom prst="rect">
            <a:avLst/>
          </a:prstGeom>
        </p:spPr>
        <p:txBody>
          <a:bodyPr/>
          <a:lstStyle/>
          <a:p>
            <a:pPr marL="603504" indent="-603504" defTabSz="2413955">
              <a:spcBef>
                <a:spcPts val="4400"/>
              </a:spcBef>
              <a:defRPr sz="5940"/>
            </a:pPr>
            <a:r>
              <a:t>Art Show / Photo Exhibit</a:t>
            </a:r>
          </a:p>
          <a:p>
            <a:pPr marL="603504" indent="-603504" defTabSz="2413955">
              <a:spcBef>
                <a:spcPts val="4400"/>
              </a:spcBef>
              <a:defRPr sz="5940"/>
            </a:pPr>
            <a:r>
              <a:t>Casino Night / Game Night</a:t>
            </a:r>
          </a:p>
          <a:p>
            <a:pPr marL="603504" indent="-603504" defTabSz="2413955">
              <a:spcBef>
                <a:spcPts val="4400"/>
              </a:spcBef>
              <a:defRPr sz="5940"/>
            </a:pPr>
            <a:r>
              <a:t>Murder Mystery Party / Dramatic Performance (Theatre)</a:t>
            </a:r>
          </a:p>
          <a:p>
            <a:pPr marL="603504" indent="-603504" defTabSz="2413955">
              <a:spcBef>
                <a:spcPts val="4400"/>
              </a:spcBef>
              <a:defRPr sz="5940"/>
            </a:pPr>
            <a:r>
              <a:t>Scavenger Hunt / Trivia Contest</a:t>
            </a:r>
          </a:p>
          <a:p>
            <a:pPr marL="603504" indent="-603504" defTabSz="2413955">
              <a:spcBef>
                <a:spcPts val="4400"/>
              </a:spcBef>
              <a:defRPr sz="5940"/>
            </a:pPr>
            <a:r>
              <a:t>Karaoke Night / Comedy Night</a:t>
            </a:r>
          </a:p>
          <a:p>
            <a:pPr marL="603504" indent="-603504" defTabSz="2413955">
              <a:spcBef>
                <a:spcPts val="4400"/>
              </a:spcBef>
              <a:defRPr sz="5940"/>
            </a:pPr>
            <a:r>
              <a:t>Afternoon Tea</a:t>
            </a:r>
          </a:p>
          <a:p>
            <a:pPr marL="603504" indent="-603504" defTabSz="2413955">
              <a:spcBef>
                <a:spcPts val="4400"/>
              </a:spcBef>
              <a:defRPr sz="5940"/>
            </a:pPr>
            <a:r>
              <a:t>Zumba / Yoga / Line Dancing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stock-photo-conceptual-hand-writing-showing-think.jpeg" descr="stock-photo-conceptual-hand-writing-showing-think.jpeg"/>
          <p:cNvPicPr>
            <a:picLocks noChangeAspect="1"/>
          </p:cNvPicPr>
          <p:nvPr>
            <p:ph type="pic" idx="21"/>
          </p:nvPr>
        </p:nvPicPr>
        <p:blipFill>
          <a:blip r:embed="rId2">
            <a:extLst/>
          </a:blip>
          <a:srcRect l="0" t="7777" r="0" b="7777"/>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Being able to think creatively and consider situations from different perspectives is a valuable skill for Granges …"/>
          <p:cNvSpPr txBox="1"/>
          <p:nvPr>
            <p:ph type="title"/>
          </p:nvPr>
        </p:nvSpPr>
        <p:spPr>
          <a:xfrm>
            <a:off x="1206496" y="3741449"/>
            <a:ext cx="21971004" cy="6233102"/>
          </a:xfrm>
          <a:prstGeom prst="rect">
            <a:avLst/>
          </a:prstGeom>
        </p:spPr>
        <p:txBody>
          <a:bodyPr/>
          <a:lstStyle/>
          <a:p>
            <a:pPr lvl="1" indent="388620" defTabSz="2072588">
              <a:lnSpc>
                <a:spcPct val="100000"/>
              </a:lnSpc>
              <a:defRPr b="0" spc="-197" sz="9860">
                <a:solidFill>
                  <a:srgbClr val="FFFFFF"/>
                </a:solidFill>
                <a:latin typeface="Helvetica Neue Medium"/>
                <a:ea typeface="Helvetica Neue Medium"/>
                <a:cs typeface="Helvetica Neue Medium"/>
                <a:sym typeface="Helvetica Neue Medium"/>
              </a:defRPr>
            </a:pPr>
            <a:r>
              <a:t>Being able to think creatively and consider situations from different perspectives is a valuable skill for Granges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inking Outside the Box:"/>
          <p:cNvSpPr txBox="1"/>
          <p:nvPr>
            <p:ph type="title"/>
          </p:nvPr>
        </p:nvSpPr>
        <p:spPr>
          <a:xfrm>
            <a:off x="1206500" y="977560"/>
            <a:ext cx="21971000" cy="2007240"/>
          </a:xfrm>
          <a:prstGeom prst="rect">
            <a:avLst/>
          </a:prstGeom>
        </p:spPr>
        <p:txBody>
          <a:bodyPr/>
          <a:lstStyle>
            <a:lvl1pPr>
              <a:defRPr spc="-200" sz="10000"/>
            </a:lvl1pPr>
          </a:lstStyle>
          <a:p>
            <a:pPr/>
            <a:r>
              <a:t>Thinking Outside the Box:</a:t>
            </a:r>
          </a:p>
        </p:txBody>
      </p:sp>
      <p:sp>
        <p:nvSpPr>
          <p:cNvPr id="187" name="Thinking outside the box is a metaphor that means to think differently, unconventionally, or from a new perspective. The phrase also often refers to novel or creative thinking.…"/>
          <p:cNvSpPr txBox="1"/>
          <p:nvPr>
            <p:ph type="body" idx="1"/>
          </p:nvPr>
        </p:nvSpPr>
        <p:spPr>
          <a:xfrm>
            <a:off x="1206500" y="3460690"/>
            <a:ext cx="21971000" cy="9043826"/>
          </a:xfrm>
          <a:prstGeom prst="rect">
            <a:avLst/>
          </a:prstGeom>
        </p:spPr>
        <p:txBody>
          <a:bodyPr/>
          <a:lstStyle/>
          <a:p>
            <a:pPr/>
            <a:r>
              <a:t>Thinking outside the box is a metaphor that means to think differently, unconventionally, or from a new perspective. The phrase also often refers to novel or creative thinking.</a:t>
            </a:r>
          </a:p>
          <a:p>
            <a:pPr/>
          </a:p>
          <a:p>
            <a:pPr/>
            <a:r>
              <a:t>It's a cliché for a reason, but that doesn't make it any less real—or easy to do. Thinking outside the box is one of the most difficult challenges, especially for established organizations like the Grange. Patterns and systems have a way of taking over, which is why “fresh eyes” are often a briefly held superpower.</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Thinking Outside the Box:"/>
          <p:cNvSpPr txBox="1"/>
          <p:nvPr>
            <p:ph type="title"/>
          </p:nvPr>
        </p:nvSpPr>
        <p:spPr>
          <a:xfrm>
            <a:off x="1206500" y="977560"/>
            <a:ext cx="21971000" cy="2007240"/>
          </a:xfrm>
          <a:prstGeom prst="rect">
            <a:avLst/>
          </a:prstGeom>
        </p:spPr>
        <p:txBody>
          <a:bodyPr/>
          <a:lstStyle>
            <a:lvl1pPr>
              <a:defRPr spc="-200" sz="10000"/>
            </a:lvl1pPr>
          </a:lstStyle>
          <a:p>
            <a:pPr/>
            <a:r>
              <a:t>Thinking Outside the Box:</a:t>
            </a:r>
          </a:p>
        </p:txBody>
      </p:sp>
      <p:sp>
        <p:nvSpPr>
          <p:cNvPr id="190" name="People tend to be creatures of habit and can become stuck in the same ways of thinking. Inside the box, it’s comfortable. But when you get out of the box, you find innovative solutions.…"/>
          <p:cNvSpPr txBox="1"/>
          <p:nvPr>
            <p:ph type="body" idx="1"/>
          </p:nvPr>
        </p:nvSpPr>
        <p:spPr>
          <a:xfrm>
            <a:off x="1206500" y="3460690"/>
            <a:ext cx="21971000" cy="9043826"/>
          </a:xfrm>
          <a:prstGeom prst="rect">
            <a:avLst/>
          </a:prstGeom>
        </p:spPr>
        <p:txBody>
          <a:bodyPr/>
          <a:lstStyle/>
          <a:p>
            <a:pPr/>
            <a:r>
              <a:t>People tend to be creatures of habit and can become stuck in the same ways of thinking. Inside the box, it’s comfortable. But when you get out of the box, you find innovative solutions.</a:t>
            </a:r>
          </a:p>
          <a:p>
            <a:pPr/>
          </a:p>
          <a:p>
            <a:pPr/>
            <a:r>
              <a:t>Thinking outside the box can help to foster creativity, and it often results in new and improved ideas, activities, and thus better fundraising. It can also lead to better problem-solving, increased member participation, and even more effective communication. So, how can Granges break out of the routine and think creatively?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AdobeStock_372443673-1-1024x774.jpeg" descr="AdobeStock_372443673-1-1024x774.jpeg"/>
          <p:cNvPicPr>
            <a:picLocks noChangeAspect="1"/>
          </p:cNvPicPr>
          <p:nvPr>
            <p:ph type="pic" idx="21"/>
          </p:nvPr>
        </p:nvPicPr>
        <p:blipFill>
          <a:blip r:embed="rId2">
            <a:extLst/>
          </a:blip>
          <a:srcRect l="6190" t="6785" r="6191" b="6803"/>
          <a:stretch>
            <a:fillRect/>
          </a:stretch>
        </p:blipFill>
        <p:spPr>
          <a:xfrm>
            <a:off x="3433997" y="187324"/>
            <a:ext cx="17893641" cy="13338642"/>
          </a:xfrm>
          <a:custGeom>
            <a:avLst/>
            <a:gdLst/>
            <a:ahLst/>
            <a:cxnLst>
              <a:cxn ang="0">
                <a:pos x="wd2" y="hd2"/>
              </a:cxn>
              <a:cxn ang="5400000">
                <a:pos x="wd2" y="hd2"/>
              </a:cxn>
              <a:cxn ang="10800000">
                <a:pos x="wd2" y="hd2"/>
              </a:cxn>
              <a:cxn ang="16200000">
                <a:pos x="wd2" y="hd2"/>
              </a:cxn>
            </a:cxnLst>
            <a:rect l="0" t="0" r="r" b="b"/>
            <a:pathLst>
              <a:path w="21470" h="21559" fill="norm" stroke="1" extrusionOk="0">
                <a:moveTo>
                  <a:pt x="12597" y="0"/>
                </a:moveTo>
                <a:cubicBezTo>
                  <a:pt x="12473" y="0"/>
                  <a:pt x="12330" y="5"/>
                  <a:pt x="12189" y="14"/>
                </a:cubicBezTo>
                <a:cubicBezTo>
                  <a:pt x="11537" y="58"/>
                  <a:pt x="11305" y="154"/>
                  <a:pt x="10854" y="565"/>
                </a:cubicBezTo>
                <a:cubicBezTo>
                  <a:pt x="10408" y="972"/>
                  <a:pt x="10224" y="1344"/>
                  <a:pt x="10125" y="2038"/>
                </a:cubicBezTo>
                <a:cubicBezTo>
                  <a:pt x="10008" y="2865"/>
                  <a:pt x="10142" y="3511"/>
                  <a:pt x="10547" y="4059"/>
                </a:cubicBezTo>
                <a:cubicBezTo>
                  <a:pt x="10933" y="4580"/>
                  <a:pt x="11208" y="4755"/>
                  <a:pt x="11771" y="4837"/>
                </a:cubicBezTo>
                <a:cubicBezTo>
                  <a:pt x="12653" y="4966"/>
                  <a:pt x="13095" y="4860"/>
                  <a:pt x="13763" y="4356"/>
                </a:cubicBezTo>
                <a:cubicBezTo>
                  <a:pt x="14288" y="3960"/>
                  <a:pt x="14429" y="3721"/>
                  <a:pt x="14569" y="2995"/>
                </a:cubicBezTo>
                <a:cubicBezTo>
                  <a:pt x="14624" y="2711"/>
                  <a:pt x="14660" y="2439"/>
                  <a:pt x="14660" y="2308"/>
                </a:cubicBezTo>
                <a:cubicBezTo>
                  <a:pt x="14661" y="1908"/>
                  <a:pt x="14507" y="1290"/>
                  <a:pt x="14323" y="955"/>
                </a:cubicBezTo>
                <a:cubicBezTo>
                  <a:pt x="14241" y="804"/>
                  <a:pt x="13884" y="437"/>
                  <a:pt x="13696" y="309"/>
                </a:cubicBezTo>
                <a:cubicBezTo>
                  <a:pt x="13518" y="187"/>
                  <a:pt x="13140" y="48"/>
                  <a:pt x="12896" y="14"/>
                </a:cubicBezTo>
                <a:cubicBezTo>
                  <a:pt x="12828" y="5"/>
                  <a:pt x="12722" y="0"/>
                  <a:pt x="12597" y="0"/>
                </a:cubicBezTo>
                <a:close/>
                <a:moveTo>
                  <a:pt x="16698" y="337"/>
                </a:moveTo>
                <a:cubicBezTo>
                  <a:pt x="16228" y="338"/>
                  <a:pt x="16014" y="392"/>
                  <a:pt x="15731" y="584"/>
                </a:cubicBezTo>
                <a:cubicBezTo>
                  <a:pt x="15364" y="834"/>
                  <a:pt x="15227" y="1064"/>
                  <a:pt x="15164" y="1534"/>
                </a:cubicBezTo>
                <a:cubicBezTo>
                  <a:pt x="15115" y="1902"/>
                  <a:pt x="15200" y="2240"/>
                  <a:pt x="15401" y="2486"/>
                </a:cubicBezTo>
                <a:cubicBezTo>
                  <a:pt x="15661" y="2802"/>
                  <a:pt x="15875" y="2921"/>
                  <a:pt x="16268" y="2968"/>
                </a:cubicBezTo>
                <a:cubicBezTo>
                  <a:pt x="16635" y="3012"/>
                  <a:pt x="16829" y="3008"/>
                  <a:pt x="17023" y="2952"/>
                </a:cubicBezTo>
                <a:cubicBezTo>
                  <a:pt x="17367" y="2854"/>
                  <a:pt x="17756" y="2616"/>
                  <a:pt x="17919" y="2406"/>
                </a:cubicBezTo>
                <a:cubicBezTo>
                  <a:pt x="18053" y="2232"/>
                  <a:pt x="18161" y="1800"/>
                  <a:pt x="18142" y="1508"/>
                </a:cubicBezTo>
                <a:cubicBezTo>
                  <a:pt x="18124" y="1233"/>
                  <a:pt x="17996" y="900"/>
                  <a:pt x="17852" y="759"/>
                </a:cubicBezTo>
                <a:cubicBezTo>
                  <a:pt x="17529" y="442"/>
                  <a:pt x="17237" y="336"/>
                  <a:pt x="16698" y="337"/>
                </a:cubicBezTo>
                <a:close/>
                <a:moveTo>
                  <a:pt x="8145" y="709"/>
                </a:moveTo>
                <a:lnTo>
                  <a:pt x="7523" y="711"/>
                </a:lnTo>
                <a:cubicBezTo>
                  <a:pt x="7029" y="712"/>
                  <a:pt x="6866" y="724"/>
                  <a:pt x="6725" y="772"/>
                </a:cubicBezTo>
                <a:cubicBezTo>
                  <a:pt x="6200" y="950"/>
                  <a:pt x="5609" y="1511"/>
                  <a:pt x="5421" y="2010"/>
                </a:cubicBezTo>
                <a:cubicBezTo>
                  <a:pt x="5249" y="2467"/>
                  <a:pt x="5175" y="3265"/>
                  <a:pt x="5263" y="3717"/>
                </a:cubicBezTo>
                <a:cubicBezTo>
                  <a:pt x="5336" y="4098"/>
                  <a:pt x="5449" y="4345"/>
                  <a:pt x="5712" y="4699"/>
                </a:cubicBezTo>
                <a:cubicBezTo>
                  <a:pt x="5906" y="4961"/>
                  <a:pt x="5995" y="5051"/>
                  <a:pt x="6176" y="5171"/>
                </a:cubicBezTo>
                <a:cubicBezTo>
                  <a:pt x="6427" y="5337"/>
                  <a:pt x="6531" y="5369"/>
                  <a:pt x="7061" y="5439"/>
                </a:cubicBezTo>
                <a:cubicBezTo>
                  <a:pt x="7265" y="5466"/>
                  <a:pt x="7443" y="5490"/>
                  <a:pt x="7457" y="5492"/>
                </a:cubicBezTo>
                <a:cubicBezTo>
                  <a:pt x="7472" y="5494"/>
                  <a:pt x="7583" y="5481"/>
                  <a:pt x="7704" y="5462"/>
                </a:cubicBezTo>
                <a:cubicBezTo>
                  <a:pt x="8248" y="5378"/>
                  <a:pt x="8994" y="4916"/>
                  <a:pt x="9298" y="4475"/>
                </a:cubicBezTo>
                <a:cubicBezTo>
                  <a:pt x="9464" y="4235"/>
                  <a:pt x="9518" y="4082"/>
                  <a:pt x="9615" y="3569"/>
                </a:cubicBezTo>
                <a:cubicBezTo>
                  <a:pt x="9687" y="3191"/>
                  <a:pt x="9696" y="3090"/>
                  <a:pt x="9684" y="2828"/>
                </a:cubicBezTo>
                <a:cubicBezTo>
                  <a:pt x="9669" y="2520"/>
                  <a:pt x="9595" y="2172"/>
                  <a:pt x="9481" y="1871"/>
                </a:cubicBezTo>
                <a:cubicBezTo>
                  <a:pt x="9396" y="1647"/>
                  <a:pt x="9234" y="1424"/>
                  <a:pt x="8978" y="1184"/>
                </a:cubicBezTo>
                <a:cubicBezTo>
                  <a:pt x="8799" y="1016"/>
                  <a:pt x="8691" y="947"/>
                  <a:pt x="8449" y="842"/>
                </a:cubicBezTo>
                <a:lnTo>
                  <a:pt x="8145" y="709"/>
                </a:lnTo>
                <a:close/>
                <a:moveTo>
                  <a:pt x="3319" y="1166"/>
                </a:moveTo>
                <a:cubicBezTo>
                  <a:pt x="3240" y="1160"/>
                  <a:pt x="3157" y="1160"/>
                  <a:pt x="3069" y="1167"/>
                </a:cubicBezTo>
                <a:cubicBezTo>
                  <a:pt x="2643" y="1199"/>
                  <a:pt x="2446" y="1298"/>
                  <a:pt x="2181" y="1612"/>
                </a:cubicBezTo>
                <a:cubicBezTo>
                  <a:pt x="1994" y="1834"/>
                  <a:pt x="1934" y="2048"/>
                  <a:pt x="1933" y="2507"/>
                </a:cubicBezTo>
                <a:cubicBezTo>
                  <a:pt x="1933" y="2849"/>
                  <a:pt x="1938" y="2894"/>
                  <a:pt x="2003" y="3041"/>
                </a:cubicBezTo>
                <a:cubicBezTo>
                  <a:pt x="2096" y="3254"/>
                  <a:pt x="2314" y="3526"/>
                  <a:pt x="2465" y="3615"/>
                </a:cubicBezTo>
                <a:cubicBezTo>
                  <a:pt x="2531" y="3655"/>
                  <a:pt x="2664" y="3700"/>
                  <a:pt x="2761" y="3715"/>
                </a:cubicBezTo>
                <a:cubicBezTo>
                  <a:pt x="3224" y="3788"/>
                  <a:pt x="3451" y="3745"/>
                  <a:pt x="3791" y="3519"/>
                </a:cubicBezTo>
                <a:cubicBezTo>
                  <a:pt x="4131" y="3293"/>
                  <a:pt x="4225" y="3137"/>
                  <a:pt x="4312" y="2654"/>
                </a:cubicBezTo>
                <a:cubicBezTo>
                  <a:pt x="4352" y="2428"/>
                  <a:pt x="4354" y="2365"/>
                  <a:pt x="4325" y="2191"/>
                </a:cubicBezTo>
                <a:cubicBezTo>
                  <a:pt x="4221" y="1560"/>
                  <a:pt x="3873" y="1208"/>
                  <a:pt x="3319" y="1166"/>
                </a:cubicBezTo>
                <a:close/>
                <a:moveTo>
                  <a:pt x="15588" y="2954"/>
                </a:moveTo>
                <a:cubicBezTo>
                  <a:pt x="15573" y="2942"/>
                  <a:pt x="15467" y="3044"/>
                  <a:pt x="15352" y="3180"/>
                </a:cubicBezTo>
                <a:cubicBezTo>
                  <a:pt x="15237" y="3317"/>
                  <a:pt x="15135" y="3419"/>
                  <a:pt x="15126" y="3407"/>
                </a:cubicBezTo>
                <a:cubicBezTo>
                  <a:pt x="15117" y="3395"/>
                  <a:pt x="15110" y="3403"/>
                  <a:pt x="15110" y="3426"/>
                </a:cubicBezTo>
                <a:cubicBezTo>
                  <a:pt x="15110" y="3449"/>
                  <a:pt x="15120" y="3468"/>
                  <a:pt x="15133" y="3468"/>
                </a:cubicBezTo>
                <a:cubicBezTo>
                  <a:pt x="15145" y="3468"/>
                  <a:pt x="15187" y="3500"/>
                  <a:pt x="15224" y="3540"/>
                </a:cubicBezTo>
                <a:lnTo>
                  <a:pt x="15293" y="3613"/>
                </a:lnTo>
                <a:lnTo>
                  <a:pt x="15205" y="3769"/>
                </a:lnTo>
                <a:cubicBezTo>
                  <a:pt x="15102" y="3951"/>
                  <a:pt x="14132" y="5918"/>
                  <a:pt x="13528" y="7170"/>
                </a:cubicBezTo>
                <a:cubicBezTo>
                  <a:pt x="13476" y="7277"/>
                  <a:pt x="13406" y="7416"/>
                  <a:pt x="13372" y="7478"/>
                </a:cubicBezTo>
                <a:lnTo>
                  <a:pt x="13310" y="7590"/>
                </a:lnTo>
                <a:lnTo>
                  <a:pt x="13124" y="7437"/>
                </a:lnTo>
                <a:cubicBezTo>
                  <a:pt x="13022" y="7352"/>
                  <a:pt x="12847" y="7233"/>
                  <a:pt x="12736" y="7174"/>
                </a:cubicBezTo>
                <a:cubicBezTo>
                  <a:pt x="12495" y="7045"/>
                  <a:pt x="12012" y="6860"/>
                  <a:pt x="11830" y="6827"/>
                </a:cubicBezTo>
                <a:cubicBezTo>
                  <a:pt x="11759" y="6815"/>
                  <a:pt x="11690" y="6786"/>
                  <a:pt x="11676" y="6764"/>
                </a:cubicBezTo>
                <a:cubicBezTo>
                  <a:pt x="11660" y="6737"/>
                  <a:pt x="11676" y="6586"/>
                  <a:pt x="11721" y="6333"/>
                </a:cubicBezTo>
                <a:lnTo>
                  <a:pt x="11792" y="5943"/>
                </a:lnTo>
                <a:lnTo>
                  <a:pt x="11911" y="5930"/>
                </a:lnTo>
                <a:cubicBezTo>
                  <a:pt x="11977" y="5923"/>
                  <a:pt x="12036" y="5910"/>
                  <a:pt x="12042" y="5902"/>
                </a:cubicBezTo>
                <a:cubicBezTo>
                  <a:pt x="12063" y="5874"/>
                  <a:pt x="11870" y="5164"/>
                  <a:pt x="11838" y="5149"/>
                </a:cubicBezTo>
                <a:cubicBezTo>
                  <a:pt x="11820" y="5141"/>
                  <a:pt x="11796" y="5171"/>
                  <a:pt x="11782" y="5217"/>
                </a:cubicBezTo>
                <a:cubicBezTo>
                  <a:pt x="11769" y="5263"/>
                  <a:pt x="11709" y="5420"/>
                  <a:pt x="11650" y="5564"/>
                </a:cubicBezTo>
                <a:cubicBezTo>
                  <a:pt x="11590" y="5709"/>
                  <a:pt x="11541" y="5833"/>
                  <a:pt x="11541" y="5840"/>
                </a:cubicBezTo>
                <a:cubicBezTo>
                  <a:pt x="11541" y="5847"/>
                  <a:pt x="11576" y="5852"/>
                  <a:pt x="11618" y="5852"/>
                </a:cubicBezTo>
                <a:cubicBezTo>
                  <a:pt x="11745" y="5852"/>
                  <a:pt x="11752" y="5907"/>
                  <a:pt x="11680" y="6315"/>
                </a:cubicBezTo>
                <a:cubicBezTo>
                  <a:pt x="11644" y="6521"/>
                  <a:pt x="11611" y="6709"/>
                  <a:pt x="11606" y="6734"/>
                </a:cubicBezTo>
                <a:cubicBezTo>
                  <a:pt x="11598" y="6768"/>
                  <a:pt x="11427" y="6778"/>
                  <a:pt x="10865" y="6778"/>
                </a:cubicBezTo>
                <a:cubicBezTo>
                  <a:pt x="10070" y="6778"/>
                  <a:pt x="9752" y="6819"/>
                  <a:pt x="9343" y="6975"/>
                </a:cubicBezTo>
                <a:cubicBezTo>
                  <a:pt x="9216" y="7024"/>
                  <a:pt x="9100" y="7063"/>
                  <a:pt x="9086" y="7063"/>
                </a:cubicBezTo>
                <a:cubicBezTo>
                  <a:pt x="9059" y="7063"/>
                  <a:pt x="8766" y="6312"/>
                  <a:pt x="8766" y="6245"/>
                </a:cubicBezTo>
                <a:cubicBezTo>
                  <a:pt x="8766" y="6226"/>
                  <a:pt x="8807" y="6156"/>
                  <a:pt x="8856" y="6090"/>
                </a:cubicBezTo>
                <a:cubicBezTo>
                  <a:pt x="8905" y="6023"/>
                  <a:pt x="8938" y="5955"/>
                  <a:pt x="8928" y="5937"/>
                </a:cubicBezTo>
                <a:cubicBezTo>
                  <a:pt x="8896" y="5874"/>
                  <a:pt x="8499" y="5531"/>
                  <a:pt x="8459" y="5531"/>
                </a:cubicBezTo>
                <a:cubicBezTo>
                  <a:pt x="8429" y="5531"/>
                  <a:pt x="8423" y="5559"/>
                  <a:pt x="8434" y="5648"/>
                </a:cubicBezTo>
                <a:cubicBezTo>
                  <a:pt x="8483" y="6037"/>
                  <a:pt x="8501" y="6252"/>
                  <a:pt x="8487" y="6281"/>
                </a:cubicBezTo>
                <a:cubicBezTo>
                  <a:pt x="8463" y="6335"/>
                  <a:pt x="8525" y="6320"/>
                  <a:pt x="8609" y="6254"/>
                </a:cubicBezTo>
                <a:cubicBezTo>
                  <a:pt x="8656" y="6216"/>
                  <a:pt x="8694" y="6206"/>
                  <a:pt x="8707" y="6227"/>
                </a:cubicBezTo>
                <a:cubicBezTo>
                  <a:pt x="8760" y="6313"/>
                  <a:pt x="9007" y="7062"/>
                  <a:pt x="8993" y="7094"/>
                </a:cubicBezTo>
                <a:cubicBezTo>
                  <a:pt x="8984" y="7114"/>
                  <a:pt x="8886" y="7189"/>
                  <a:pt x="8775" y="7260"/>
                </a:cubicBezTo>
                <a:cubicBezTo>
                  <a:pt x="8530" y="7419"/>
                  <a:pt x="7892" y="7991"/>
                  <a:pt x="7755" y="8176"/>
                </a:cubicBezTo>
                <a:lnTo>
                  <a:pt x="7654" y="8311"/>
                </a:lnTo>
                <a:lnTo>
                  <a:pt x="6082" y="6222"/>
                </a:lnTo>
                <a:cubicBezTo>
                  <a:pt x="5218" y="5073"/>
                  <a:pt x="4510" y="4115"/>
                  <a:pt x="4510" y="4094"/>
                </a:cubicBezTo>
                <a:cubicBezTo>
                  <a:pt x="4510" y="4072"/>
                  <a:pt x="4534" y="4001"/>
                  <a:pt x="4564" y="3935"/>
                </a:cubicBezTo>
                <a:cubicBezTo>
                  <a:pt x="4594" y="3869"/>
                  <a:pt x="4612" y="3807"/>
                  <a:pt x="4604" y="3796"/>
                </a:cubicBezTo>
                <a:cubicBezTo>
                  <a:pt x="4586" y="3771"/>
                  <a:pt x="4170" y="3650"/>
                  <a:pt x="4094" y="3648"/>
                </a:cubicBezTo>
                <a:cubicBezTo>
                  <a:pt x="4061" y="3647"/>
                  <a:pt x="4034" y="3660"/>
                  <a:pt x="4034" y="3678"/>
                </a:cubicBezTo>
                <a:cubicBezTo>
                  <a:pt x="4034" y="3696"/>
                  <a:pt x="4088" y="3833"/>
                  <a:pt x="4153" y="3982"/>
                </a:cubicBezTo>
                <a:cubicBezTo>
                  <a:pt x="4218" y="4131"/>
                  <a:pt x="4272" y="4279"/>
                  <a:pt x="4272" y="4312"/>
                </a:cubicBezTo>
                <a:cubicBezTo>
                  <a:pt x="4272" y="4357"/>
                  <a:pt x="4293" y="4344"/>
                  <a:pt x="4358" y="4259"/>
                </a:cubicBezTo>
                <a:lnTo>
                  <a:pt x="4444" y="4148"/>
                </a:lnTo>
                <a:lnTo>
                  <a:pt x="5131" y="5063"/>
                </a:lnTo>
                <a:cubicBezTo>
                  <a:pt x="5509" y="5566"/>
                  <a:pt x="6225" y="6517"/>
                  <a:pt x="6722" y="7175"/>
                </a:cubicBezTo>
                <a:cubicBezTo>
                  <a:pt x="7621" y="8365"/>
                  <a:pt x="7626" y="8372"/>
                  <a:pt x="7572" y="8438"/>
                </a:cubicBezTo>
                <a:cubicBezTo>
                  <a:pt x="7482" y="8547"/>
                  <a:pt x="7290" y="8927"/>
                  <a:pt x="7217" y="9140"/>
                </a:cubicBezTo>
                <a:cubicBezTo>
                  <a:pt x="7180" y="9250"/>
                  <a:pt x="7139" y="9348"/>
                  <a:pt x="7125" y="9360"/>
                </a:cubicBezTo>
                <a:cubicBezTo>
                  <a:pt x="7101" y="9380"/>
                  <a:pt x="7011" y="9318"/>
                  <a:pt x="6223" y="8748"/>
                </a:cubicBezTo>
                <a:cubicBezTo>
                  <a:pt x="6015" y="8597"/>
                  <a:pt x="5708" y="8379"/>
                  <a:pt x="5541" y="8263"/>
                </a:cubicBezTo>
                <a:lnTo>
                  <a:pt x="5237" y="8051"/>
                </a:lnTo>
                <a:lnTo>
                  <a:pt x="5243" y="7873"/>
                </a:lnTo>
                <a:lnTo>
                  <a:pt x="5249" y="7696"/>
                </a:lnTo>
                <a:lnTo>
                  <a:pt x="5058" y="7719"/>
                </a:lnTo>
                <a:cubicBezTo>
                  <a:pt x="4753" y="7755"/>
                  <a:pt x="4669" y="7778"/>
                  <a:pt x="4669" y="7822"/>
                </a:cubicBezTo>
                <a:cubicBezTo>
                  <a:pt x="4669" y="7845"/>
                  <a:pt x="4758" y="7967"/>
                  <a:pt x="4867" y="8094"/>
                </a:cubicBezTo>
                <a:cubicBezTo>
                  <a:pt x="4976" y="8221"/>
                  <a:pt x="5065" y="8341"/>
                  <a:pt x="5066" y="8361"/>
                </a:cubicBezTo>
                <a:cubicBezTo>
                  <a:pt x="5067" y="8423"/>
                  <a:pt x="5144" y="8262"/>
                  <a:pt x="5144" y="8197"/>
                </a:cubicBezTo>
                <a:cubicBezTo>
                  <a:pt x="5144" y="8163"/>
                  <a:pt x="5156" y="8126"/>
                  <a:pt x="5169" y="8115"/>
                </a:cubicBezTo>
                <a:cubicBezTo>
                  <a:pt x="5191" y="8097"/>
                  <a:pt x="5550" y="8344"/>
                  <a:pt x="6790" y="9231"/>
                </a:cubicBezTo>
                <a:cubicBezTo>
                  <a:pt x="6961" y="9354"/>
                  <a:pt x="7101" y="9468"/>
                  <a:pt x="7101" y="9487"/>
                </a:cubicBezTo>
                <a:cubicBezTo>
                  <a:pt x="7101" y="9505"/>
                  <a:pt x="7075" y="9652"/>
                  <a:pt x="7044" y="9813"/>
                </a:cubicBezTo>
                <a:cubicBezTo>
                  <a:pt x="7013" y="9974"/>
                  <a:pt x="6968" y="10314"/>
                  <a:pt x="6944" y="10568"/>
                </a:cubicBezTo>
                <a:lnTo>
                  <a:pt x="6900" y="11031"/>
                </a:lnTo>
                <a:lnTo>
                  <a:pt x="6721" y="11090"/>
                </a:lnTo>
                <a:cubicBezTo>
                  <a:pt x="6360" y="11209"/>
                  <a:pt x="6372" y="11210"/>
                  <a:pt x="6305" y="11059"/>
                </a:cubicBezTo>
                <a:cubicBezTo>
                  <a:pt x="6272" y="10985"/>
                  <a:pt x="6242" y="10919"/>
                  <a:pt x="6238" y="10912"/>
                </a:cubicBezTo>
                <a:cubicBezTo>
                  <a:pt x="6213" y="10866"/>
                  <a:pt x="5832" y="11405"/>
                  <a:pt x="5832" y="11487"/>
                </a:cubicBezTo>
                <a:cubicBezTo>
                  <a:pt x="5832" y="11520"/>
                  <a:pt x="5902" y="11533"/>
                  <a:pt x="6094" y="11536"/>
                </a:cubicBezTo>
                <a:cubicBezTo>
                  <a:pt x="6238" y="11538"/>
                  <a:pt x="6371" y="11552"/>
                  <a:pt x="6389" y="11566"/>
                </a:cubicBezTo>
                <a:cubicBezTo>
                  <a:pt x="6413" y="11587"/>
                  <a:pt x="6416" y="11568"/>
                  <a:pt x="6400" y="11490"/>
                </a:cubicBezTo>
                <a:cubicBezTo>
                  <a:pt x="6353" y="11256"/>
                  <a:pt x="6353" y="11255"/>
                  <a:pt x="6611" y="11184"/>
                </a:cubicBezTo>
                <a:cubicBezTo>
                  <a:pt x="6741" y="11148"/>
                  <a:pt x="6861" y="11126"/>
                  <a:pt x="6876" y="11133"/>
                </a:cubicBezTo>
                <a:cubicBezTo>
                  <a:pt x="6892" y="11141"/>
                  <a:pt x="6919" y="11311"/>
                  <a:pt x="6938" y="11511"/>
                </a:cubicBezTo>
                <a:cubicBezTo>
                  <a:pt x="7002" y="12208"/>
                  <a:pt x="7200" y="12832"/>
                  <a:pt x="7492" y="13262"/>
                </a:cubicBezTo>
                <a:lnTo>
                  <a:pt x="7557" y="13359"/>
                </a:lnTo>
                <a:lnTo>
                  <a:pt x="6899" y="13941"/>
                </a:lnTo>
                <a:cubicBezTo>
                  <a:pt x="6537" y="14262"/>
                  <a:pt x="6140" y="14613"/>
                  <a:pt x="6016" y="14722"/>
                </a:cubicBezTo>
                <a:cubicBezTo>
                  <a:pt x="5503" y="15173"/>
                  <a:pt x="5024" y="15591"/>
                  <a:pt x="4997" y="15613"/>
                </a:cubicBezTo>
                <a:cubicBezTo>
                  <a:pt x="4982" y="15626"/>
                  <a:pt x="4924" y="15588"/>
                  <a:pt x="4869" y="15528"/>
                </a:cubicBezTo>
                <a:cubicBezTo>
                  <a:pt x="4813" y="15466"/>
                  <a:pt x="4761" y="15431"/>
                  <a:pt x="4748" y="15449"/>
                </a:cubicBezTo>
                <a:cubicBezTo>
                  <a:pt x="4716" y="15494"/>
                  <a:pt x="4510" y="16122"/>
                  <a:pt x="4510" y="16174"/>
                </a:cubicBezTo>
                <a:cubicBezTo>
                  <a:pt x="4510" y="16223"/>
                  <a:pt x="4511" y="16223"/>
                  <a:pt x="4827" y="16073"/>
                </a:cubicBezTo>
                <a:cubicBezTo>
                  <a:pt x="4950" y="16014"/>
                  <a:pt x="5060" y="15974"/>
                  <a:pt x="5071" y="15983"/>
                </a:cubicBezTo>
                <a:cubicBezTo>
                  <a:pt x="5112" y="16017"/>
                  <a:pt x="5091" y="15932"/>
                  <a:pt x="5034" y="15835"/>
                </a:cubicBezTo>
                <a:lnTo>
                  <a:pt x="4975" y="15736"/>
                </a:lnTo>
                <a:lnTo>
                  <a:pt x="5041" y="15669"/>
                </a:lnTo>
                <a:cubicBezTo>
                  <a:pt x="5076" y="15631"/>
                  <a:pt x="5348" y="15388"/>
                  <a:pt x="5646" y="15129"/>
                </a:cubicBezTo>
                <a:cubicBezTo>
                  <a:pt x="5944" y="14869"/>
                  <a:pt x="6491" y="14387"/>
                  <a:pt x="6862" y="14058"/>
                </a:cubicBezTo>
                <a:cubicBezTo>
                  <a:pt x="7233" y="13729"/>
                  <a:pt x="7551" y="13453"/>
                  <a:pt x="7569" y="13443"/>
                </a:cubicBezTo>
                <a:cubicBezTo>
                  <a:pt x="7587" y="13434"/>
                  <a:pt x="7634" y="13474"/>
                  <a:pt x="7675" y="13532"/>
                </a:cubicBezTo>
                <a:cubicBezTo>
                  <a:pt x="7932" y="13902"/>
                  <a:pt x="8375" y="14340"/>
                  <a:pt x="8670" y="14516"/>
                </a:cubicBezTo>
                <a:cubicBezTo>
                  <a:pt x="8817" y="14604"/>
                  <a:pt x="8824" y="14614"/>
                  <a:pt x="8809" y="14713"/>
                </a:cubicBezTo>
                <a:cubicBezTo>
                  <a:pt x="8801" y="14770"/>
                  <a:pt x="8773" y="14878"/>
                  <a:pt x="8746" y="14952"/>
                </a:cubicBezTo>
                <a:cubicBezTo>
                  <a:pt x="8700" y="15084"/>
                  <a:pt x="8696" y="15089"/>
                  <a:pt x="8574" y="15080"/>
                </a:cubicBezTo>
                <a:cubicBezTo>
                  <a:pt x="8428" y="15070"/>
                  <a:pt x="8432" y="15050"/>
                  <a:pt x="8480" y="15538"/>
                </a:cubicBezTo>
                <a:cubicBezTo>
                  <a:pt x="8498" y="15725"/>
                  <a:pt x="8524" y="15854"/>
                  <a:pt x="8541" y="15854"/>
                </a:cubicBezTo>
                <a:cubicBezTo>
                  <a:pt x="8558" y="15854"/>
                  <a:pt x="8636" y="15747"/>
                  <a:pt x="8715" y="15616"/>
                </a:cubicBezTo>
                <a:cubicBezTo>
                  <a:pt x="8794" y="15485"/>
                  <a:pt x="8879" y="15350"/>
                  <a:pt x="8903" y="15316"/>
                </a:cubicBezTo>
                <a:cubicBezTo>
                  <a:pt x="8945" y="15257"/>
                  <a:pt x="8943" y="15252"/>
                  <a:pt x="8872" y="15231"/>
                </a:cubicBezTo>
                <a:cubicBezTo>
                  <a:pt x="8737" y="15191"/>
                  <a:pt x="8728" y="15137"/>
                  <a:pt x="8817" y="14874"/>
                </a:cubicBezTo>
                <a:cubicBezTo>
                  <a:pt x="8882" y="14680"/>
                  <a:pt x="8906" y="14641"/>
                  <a:pt x="8944" y="14660"/>
                </a:cubicBezTo>
                <a:cubicBezTo>
                  <a:pt x="9055" y="14718"/>
                  <a:pt x="9328" y="14785"/>
                  <a:pt x="9592" y="14819"/>
                </a:cubicBezTo>
                <a:cubicBezTo>
                  <a:pt x="9748" y="14840"/>
                  <a:pt x="10004" y="14875"/>
                  <a:pt x="10160" y="14897"/>
                </a:cubicBezTo>
                <a:cubicBezTo>
                  <a:pt x="10316" y="14919"/>
                  <a:pt x="10593" y="14942"/>
                  <a:pt x="10775" y="14946"/>
                </a:cubicBezTo>
                <a:lnTo>
                  <a:pt x="11105" y="14954"/>
                </a:lnTo>
                <a:lnTo>
                  <a:pt x="11187" y="15626"/>
                </a:lnTo>
                <a:cubicBezTo>
                  <a:pt x="11232" y="15996"/>
                  <a:pt x="11276" y="16383"/>
                  <a:pt x="11285" y="16485"/>
                </a:cubicBezTo>
                <a:lnTo>
                  <a:pt x="11301" y="16672"/>
                </a:lnTo>
                <a:lnTo>
                  <a:pt x="11183" y="16744"/>
                </a:lnTo>
                <a:cubicBezTo>
                  <a:pt x="11118" y="16784"/>
                  <a:pt x="11066" y="16833"/>
                  <a:pt x="11066" y="16854"/>
                </a:cubicBezTo>
                <a:cubicBezTo>
                  <a:pt x="11066" y="16895"/>
                  <a:pt x="11285" y="17314"/>
                  <a:pt x="11368" y="17431"/>
                </a:cubicBezTo>
                <a:cubicBezTo>
                  <a:pt x="11418" y="17502"/>
                  <a:pt x="11419" y="17503"/>
                  <a:pt x="11438" y="17435"/>
                </a:cubicBezTo>
                <a:cubicBezTo>
                  <a:pt x="11449" y="17398"/>
                  <a:pt x="11472" y="17246"/>
                  <a:pt x="11490" y="17099"/>
                </a:cubicBezTo>
                <a:cubicBezTo>
                  <a:pt x="11509" y="16952"/>
                  <a:pt x="11534" y="16805"/>
                  <a:pt x="11547" y="16771"/>
                </a:cubicBezTo>
                <a:cubicBezTo>
                  <a:pt x="11567" y="16717"/>
                  <a:pt x="11555" y="16708"/>
                  <a:pt x="11464" y="16708"/>
                </a:cubicBezTo>
                <a:cubicBezTo>
                  <a:pt x="11406" y="16708"/>
                  <a:pt x="11353" y="16693"/>
                  <a:pt x="11345" y="16675"/>
                </a:cubicBezTo>
                <a:cubicBezTo>
                  <a:pt x="11311" y="16602"/>
                  <a:pt x="11164" y="14996"/>
                  <a:pt x="11188" y="14964"/>
                </a:cubicBezTo>
                <a:cubicBezTo>
                  <a:pt x="11201" y="14945"/>
                  <a:pt x="11313" y="14905"/>
                  <a:pt x="11437" y="14874"/>
                </a:cubicBezTo>
                <a:cubicBezTo>
                  <a:pt x="11833" y="14774"/>
                  <a:pt x="12311" y="14554"/>
                  <a:pt x="12683" y="14302"/>
                </a:cubicBezTo>
                <a:cubicBezTo>
                  <a:pt x="12804" y="14220"/>
                  <a:pt x="12879" y="14188"/>
                  <a:pt x="12896" y="14210"/>
                </a:cubicBezTo>
                <a:cubicBezTo>
                  <a:pt x="12910" y="14229"/>
                  <a:pt x="12967" y="14347"/>
                  <a:pt x="13023" y="14471"/>
                </a:cubicBezTo>
                <a:lnTo>
                  <a:pt x="13124" y="14697"/>
                </a:lnTo>
                <a:lnTo>
                  <a:pt x="13028" y="14830"/>
                </a:lnTo>
                <a:cubicBezTo>
                  <a:pt x="12970" y="14911"/>
                  <a:pt x="12942" y="14976"/>
                  <a:pt x="12957" y="14994"/>
                </a:cubicBezTo>
                <a:cubicBezTo>
                  <a:pt x="13011" y="15060"/>
                  <a:pt x="13468" y="15372"/>
                  <a:pt x="13482" y="15352"/>
                </a:cubicBezTo>
                <a:cubicBezTo>
                  <a:pt x="13495" y="15335"/>
                  <a:pt x="13373" y="14613"/>
                  <a:pt x="13350" y="14578"/>
                </a:cubicBezTo>
                <a:cubicBezTo>
                  <a:pt x="13346" y="14571"/>
                  <a:pt x="13307" y="14598"/>
                  <a:pt x="13263" y="14640"/>
                </a:cubicBezTo>
                <a:lnTo>
                  <a:pt x="13184" y="14715"/>
                </a:lnTo>
                <a:lnTo>
                  <a:pt x="13133" y="14618"/>
                </a:lnTo>
                <a:cubicBezTo>
                  <a:pt x="13104" y="14564"/>
                  <a:pt x="13050" y="14437"/>
                  <a:pt x="13013" y="14337"/>
                </a:cubicBezTo>
                <a:cubicBezTo>
                  <a:pt x="12933" y="14124"/>
                  <a:pt x="12931" y="14128"/>
                  <a:pt x="13193" y="13933"/>
                </a:cubicBezTo>
                <a:cubicBezTo>
                  <a:pt x="13541" y="13675"/>
                  <a:pt x="13772" y="13425"/>
                  <a:pt x="13967" y="13099"/>
                </a:cubicBezTo>
                <a:lnTo>
                  <a:pt x="14049" y="12961"/>
                </a:lnTo>
                <a:lnTo>
                  <a:pt x="14127" y="13046"/>
                </a:lnTo>
                <a:cubicBezTo>
                  <a:pt x="14169" y="13093"/>
                  <a:pt x="14488" y="13390"/>
                  <a:pt x="14835" y="13707"/>
                </a:cubicBezTo>
                <a:cubicBezTo>
                  <a:pt x="16145" y="14902"/>
                  <a:pt x="16340" y="15104"/>
                  <a:pt x="16299" y="15215"/>
                </a:cubicBezTo>
                <a:cubicBezTo>
                  <a:pt x="16284" y="15253"/>
                  <a:pt x="16261" y="15316"/>
                  <a:pt x="16247" y="15355"/>
                </a:cubicBezTo>
                <a:cubicBezTo>
                  <a:pt x="16204" y="15469"/>
                  <a:pt x="16215" y="15493"/>
                  <a:pt x="16319" y="15515"/>
                </a:cubicBezTo>
                <a:cubicBezTo>
                  <a:pt x="16374" y="15527"/>
                  <a:pt x="16485" y="15553"/>
                  <a:pt x="16565" y="15574"/>
                </a:cubicBezTo>
                <a:cubicBezTo>
                  <a:pt x="16646" y="15594"/>
                  <a:pt x="16739" y="15606"/>
                  <a:pt x="16772" y="15599"/>
                </a:cubicBezTo>
                <a:lnTo>
                  <a:pt x="16832" y="15587"/>
                </a:lnTo>
                <a:lnTo>
                  <a:pt x="16753" y="15427"/>
                </a:lnTo>
                <a:cubicBezTo>
                  <a:pt x="16575" y="15060"/>
                  <a:pt x="16527" y="14945"/>
                  <a:pt x="16534" y="14911"/>
                </a:cubicBezTo>
                <a:cubicBezTo>
                  <a:pt x="16538" y="14892"/>
                  <a:pt x="16498" y="14931"/>
                  <a:pt x="16445" y="15000"/>
                </a:cubicBezTo>
                <a:lnTo>
                  <a:pt x="16349" y="15125"/>
                </a:lnTo>
                <a:lnTo>
                  <a:pt x="16278" y="15014"/>
                </a:lnTo>
                <a:cubicBezTo>
                  <a:pt x="16191" y="14879"/>
                  <a:pt x="16009" y="14695"/>
                  <a:pt x="15506" y="14234"/>
                </a:cubicBezTo>
                <a:cubicBezTo>
                  <a:pt x="14379" y="13201"/>
                  <a:pt x="14117" y="12959"/>
                  <a:pt x="14095" y="12933"/>
                </a:cubicBezTo>
                <a:cubicBezTo>
                  <a:pt x="14082" y="12916"/>
                  <a:pt x="14106" y="12830"/>
                  <a:pt x="14151" y="12733"/>
                </a:cubicBezTo>
                <a:cubicBezTo>
                  <a:pt x="14227" y="12571"/>
                  <a:pt x="14343" y="12170"/>
                  <a:pt x="14343" y="12070"/>
                </a:cubicBezTo>
                <a:cubicBezTo>
                  <a:pt x="14343" y="12044"/>
                  <a:pt x="14359" y="11995"/>
                  <a:pt x="14378" y="11960"/>
                </a:cubicBezTo>
                <a:cubicBezTo>
                  <a:pt x="14414" y="11893"/>
                  <a:pt x="14524" y="11937"/>
                  <a:pt x="15930" y="12598"/>
                </a:cubicBezTo>
                <a:cubicBezTo>
                  <a:pt x="16111" y="12683"/>
                  <a:pt x="16640" y="12931"/>
                  <a:pt x="17104" y="13149"/>
                </a:cubicBezTo>
                <a:cubicBezTo>
                  <a:pt x="17569" y="13367"/>
                  <a:pt x="17970" y="13560"/>
                  <a:pt x="17996" y="13579"/>
                </a:cubicBezTo>
                <a:cubicBezTo>
                  <a:pt x="18033" y="13606"/>
                  <a:pt x="18044" y="13656"/>
                  <a:pt x="18044" y="13795"/>
                </a:cubicBezTo>
                <a:cubicBezTo>
                  <a:pt x="18044" y="13974"/>
                  <a:pt x="18045" y="13976"/>
                  <a:pt x="18117" y="13955"/>
                </a:cubicBezTo>
                <a:cubicBezTo>
                  <a:pt x="18157" y="13944"/>
                  <a:pt x="18278" y="13909"/>
                  <a:pt x="18386" y="13878"/>
                </a:cubicBezTo>
                <a:cubicBezTo>
                  <a:pt x="18593" y="13818"/>
                  <a:pt x="18626" y="13802"/>
                  <a:pt x="18626" y="13758"/>
                </a:cubicBezTo>
                <a:cubicBezTo>
                  <a:pt x="18626" y="13743"/>
                  <a:pt x="18519" y="13632"/>
                  <a:pt x="18389" y="13510"/>
                </a:cubicBezTo>
                <a:lnTo>
                  <a:pt x="18152" y="13289"/>
                </a:lnTo>
                <a:lnTo>
                  <a:pt x="18129" y="13406"/>
                </a:lnTo>
                <a:cubicBezTo>
                  <a:pt x="18099" y="13558"/>
                  <a:pt x="18057" y="13554"/>
                  <a:pt x="17700" y="13368"/>
                </a:cubicBezTo>
                <a:cubicBezTo>
                  <a:pt x="17547" y="13288"/>
                  <a:pt x="17251" y="13143"/>
                  <a:pt x="17040" y="13046"/>
                </a:cubicBezTo>
                <a:cubicBezTo>
                  <a:pt x="16829" y="12949"/>
                  <a:pt x="16484" y="12789"/>
                  <a:pt x="16273" y="12691"/>
                </a:cubicBezTo>
                <a:cubicBezTo>
                  <a:pt x="15910" y="12522"/>
                  <a:pt x="15697" y="12424"/>
                  <a:pt x="14840" y="12027"/>
                </a:cubicBezTo>
                <a:cubicBezTo>
                  <a:pt x="14640" y="11935"/>
                  <a:pt x="14458" y="11841"/>
                  <a:pt x="14436" y="11819"/>
                </a:cubicBezTo>
                <a:cubicBezTo>
                  <a:pt x="14401" y="11783"/>
                  <a:pt x="14404" y="11735"/>
                  <a:pt x="14464" y="11404"/>
                </a:cubicBezTo>
                <a:cubicBezTo>
                  <a:pt x="14501" y="11199"/>
                  <a:pt x="14538" y="10931"/>
                  <a:pt x="14547" y="10809"/>
                </a:cubicBezTo>
                <a:cubicBezTo>
                  <a:pt x="14555" y="10687"/>
                  <a:pt x="14575" y="10573"/>
                  <a:pt x="14591" y="10558"/>
                </a:cubicBezTo>
                <a:cubicBezTo>
                  <a:pt x="14608" y="10543"/>
                  <a:pt x="14984" y="10542"/>
                  <a:pt x="15426" y="10555"/>
                </a:cubicBezTo>
                <a:cubicBezTo>
                  <a:pt x="16311" y="10583"/>
                  <a:pt x="16282" y="10574"/>
                  <a:pt x="16318" y="10808"/>
                </a:cubicBezTo>
                <a:cubicBezTo>
                  <a:pt x="16336" y="10929"/>
                  <a:pt x="16386" y="10933"/>
                  <a:pt x="16510" y="10822"/>
                </a:cubicBezTo>
                <a:cubicBezTo>
                  <a:pt x="16561" y="10776"/>
                  <a:pt x="16661" y="10695"/>
                  <a:pt x="16731" y="10642"/>
                </a:cubicBezTo>
                <a:cubicBezTo>
                  <a:pt x="16800" y="10589"/>
                  <a:pt x="16854" y="10529"/>
                  <a:pt x="16849" y="10508"/>
                </a:cubicBezTo>
                <a:cubicBezTo>
                  <a:pt x="16844" y="10487"/>
                  <a:pt x="16739" y="10431"/>
                  <a:pt x="16616" y="10382"/>
                </a:cubicBezTo>
                <a:cubicBezTo>
                  <a:pt x="16493" y="10334"/>
                  <a:pt x="16372" y="10280"/>
                  <a:pt x="16348" y="10263"/>
                </a:cubicBezTo>
                <a:cubicBezTo>
                  <a:pt x="16309" y="10236"/>
                  <a:pt x="16301" y="10254"/>
                  <a:pt x="16294" y="10382"/>
                </a:cubicBezTo>
                <a:cubicBezTo>
                  <a:pt x="16287" y="10518"/>
                  <a:pt x="16280" y="10532"/>
                  <a:pt x="16221" y="10525"/>
                </a:cubicBezTo>
                <a:cubicBezTo>
                  <a:pt x="16184" y="10521"/>
                  <a:pt x="15799" y="10506"/>
                  <a:pt x="15366" y="10493"/>
                </a:cubicBezTo>
                <a:cubicBezTo>
                  <a:pt x="14884" y="10477"/>
                  <a:pt x="14688" y="10478"/>
                  <a:pt x="14601" y="10428"/>
                </a:cubicBezTo>
                <a:lnTo>
                  <a:pt x="14569" y="10427"/>
                </a:lnTo>
                <a:lnTo>
                  <a:pt x="14569" y="10406"/>
                </a:lnTo>
                <a:cubicBezTo>
                  <a:pt x="14527" y="10361"/>
                  <a:pt x="14529" y="10287"/>
                  <a:pt x="14518" y="10160"/>
                </a:cubicBezTo>
                <a:cubicBezTo>
                  <a:pt x="14477" y="9717"/>
                  <a:pt x="14286" y="9012"/>
                  <a:pt x="14089" y="8582"/>
                </a:cubicBezTo>
                <a:cubicBezTo>
                  <a:pt x="14037" y="8468"/>
                  <a:pt x="14000" y="8367"/>
                  <a:pt x="14008" y="8357"/>
                </a:cubicBezTo>
                <a:cubicBezTo>
                  <a:pt x="14027" y="8331"/>
                  <a:pt x="14399" y="8024"/>
                  <a:pt x="14411" y="8024"/>
                </a:cubicBezTo>
                <a:cubicBezTo>
                  <a:pt x="14417" y="8024"/>
                  <a:pt x="14484" y="7969"/>
                  <a:pt x="14561" y="7904"/>
                </a:cubicBezTo>
                <a:cubicBezTo>
                  <a:pt x="14638" y="7838"/>
                  <a:pt x="14771" y="7733"/>
                  <a:pt x="14859" y="7668"/>
                </a:cubicBezTo>
                <a:cubicBezTo>
                  <a:pt x="14946" y="7604"/>
                  <a:pt x="15066" y="7514"/>
                  <a:pt x="15125" y="7468"/>
                </a:cubicBezTo>
                <a:lnTo>
                  <a:pt x="15232" y="7384"/>
                </a:lnTo>
                <a:lnTo>
                  <a:pt x="15321" y="7508"/>
                </a:lnTo>
                <a:cubicBezTo>
                  <a:pt x="15371" y="7576"/>
                  <a:pt x="15419" y="7632"/>
                  <a:pt x="15429" y="7632"/>
                </a:cubicBezTo>
                <a:cubicBezTo>
                  <a:pt x="15439" y="7632"/>
                  <a:pt x="15485" y="7531"/>
                  <a:pt x="15533" y="7409"/>
                </a:cubicBezTo>
                <a:cubicBezTo>
                  <a:pt x="15580" y="7287"/>
                  <a:pt x="15643" y="7126"/>
                  <a:pt x="15672" y="7052"/>
                </a:cubicBezTo>
                <a:cubicBezTo>
                  <a:pt x="15701" y="6978"/>
                  <a:pt x="15718" y="6908"/>
                  <a:pt x="15710" y="6897"/>
                </a:cubicBezTo>
                <a:cubicBezTo>
                  <a:pt x="15701" y="6885"/>
                  <a:pt x="15575" y="6919"/>
                  <a:pt x="15429" y="6971"/>
                </a:cubicBezTo>
                <a:cubicBezTo>
                  <a:pt x="15282" y="7023"/>
                  <a:pt x="15148" y="7055"/>
                  <a:pt x="15131" y="7041"/>
                </a:cubicBezTo>
                <a:cubicBezTo>
                  <a:pt x="15114" y="7027"/>
                  <a:pt x="15126" y="7071"/>
                  <a:pt x="15158" y="7140"/>
                </a:cubicBezTo>
                <a:cubicBezTo>
                  <a:pt x="15189" y="7210"/>
                  <a:pt x="15216" y="7285"/>
                  <a:pt x="15216" y="7308"/>
                </a:cubicBezTo>
                <a:cubicBezTo>
                  <a:pt x="15216" y="7330"/>
                  <a:pt x="15153" y="7387"/>
                  <a:pt x="15077" y="7433"/>
                </a:cubicBezTo>
                <a:cubicBezTo>
                  <a:pt x="15001" y="7480"/>
                  <a:pt x="14718" y="7693"/>
                  <a:pt x="14450" y="7908"/>
                </a:cubicBezTo>
                <a:lnTo>
                  <a:pt x="13960" y="8299"/>
                </a:lnTo>
                <a:lnTo>
                  <a:pt x="13802" y="8106"/>
                </a:lnTo>
                <a:cubicBezTo>
                  <a:pt x="13715" y="7999"/>
                  <a:pt x="13581" y="7857"/>
                  <a:pt x="13504" y="7788"/>
                </a:cubicBezTo>
                <a:cubicBezTo>
                  <a:pt x="13428" y="7720"/>
                  <a:pt x="13365" y="7654"/>
                  <a:pt x="13365" y="7641"/>
                </a:cubicBezTo>
                <a:cubicBezTo>
                  <a:pt x="13365" y="7629"/>
                  <a:pt x="13394" y="7561"/>
                  <a:pt x="13429" y="7492"/>
                </a:cubicBezTo>
                <a:cubicBezTo>
                  <a:pt x="13463" y="7422"/>
                  <a:pt x="13890" y="6557"/>
                  <a:pt x="14376" y="5568"/>
                </a:cubicBezTo>
                <a:cubicBezTo>
                  <a:pt x="14862" y="4579"/>
                  <a:pt x="15278" y="3750"/>
                  <a:pt x="15301" y="3724"/>
                </a:cubicBezTo>
                <a:cubicBezTo>
                  <a:pt x="15334" y="3687"/>
                  <a:pt x="15362" y="3688"/>
                  <a:pt x="15452" y="3730"/>
                </a:cubicBezTo>
                <a:cubicBezTo>
                  <a:pt x="15533" y="3768"/>
                  <a:pt x="15565" y="3771"/>
                  <a:pt x="15572" y="3740"/>
                </a:cubicBezTo>
                <a:cubicBezTo>
                  <a:pt x="15598" y="3624"/>
                  <a:pt x="15611" y="2974"/>
                  <a:pt x="15588" y="2954"/>
                </a:cubicBezTo>
                <a:close/>
                <a:moveTo>
                  <a:pt x="18139" y="3254"/>
                </a:moveTo>
                <a:cubicBezTo>
                  <a:pt x="17448" y="3254"/>
                  <a:pt x="17097" y="3339"/>
                  <a:pt x="16716" y="3597"/>
                </a:cubicBezTo>
                <a:cubicBezTo>
                  <a:pt x="16303" y="3877"/>
                  <a:pt x="16024" y="4183"/>
                  <a:pt x="15864" y="4531"/>
                </a:cubicBezTo>
                <a:cubicBezTo>
                  <a:pt x="15762" y="4754"/>
                  <a:pt x="15665" y="5299"/>
                  <a:pt x="15665" y="5653"/>
                </a:cubicBezTo>
                <a:cubicBezTo>
                  <a:pt x="15665" y="6321"/>
                  <a:pt x="15859" y="6807"/>
                  <a:pt x="16308" y="7262"/>
                </a:cubicBezTo>
                <a:cubicBezTo>
                  <a:pt x="16650" y="7608"/>
                  <a:pt x="16932" y="7737"/>
                  <a:pt x="17489" y="7805"/>
                </a:cubicBezTo>
                <a:cubicBezTo>
                  <a:pt x="18335" y="7909"/>
                  <a:pt x="18775" y="7805"/>
                  <a:pt x="19468" y="7340"/>
                </a:cubicBezTo>
                <a:cubicBezTo>
                  <a:pt x="20015" y="6973"/>
                  <a:pt x="20185" y="6708"/>
                  <a:pt x="20321" y="6010"/>
                </a:cubicBezTo>
                <a:cubicBezTo>
                  <a:pt x="20389" y="5656"/>
                  <a:pt x="20400" y="5541"/>
                  <a:pt x="20389" y="5318"/>
                </a:cubicBezTo>
                <a:cubicBezTo>
                  <a:pt x="20371" y="4961"/>
                  <a:pt x="20286" y="4625"/>
                  <a:pt x="20134" y="4312"/>
                </a:cubicBezTo>
                <a:cubicBezTo>
                  <a:pt x="20031" y="4098"/>
                  <a:pt x="19972" y="4021"/>
                  <a:pt x="19787" y="3855"/>
                </a:cubicBezTo>
                <a:cubicBezTo>
                  <a:pt x="19510" y="3608"/>
                  <a:pt x="19430" y="3552"/>
                  <a:pt x="19196" y="3445"/>
                </a:cubicBezTo>
                <a:cubicBezTo>
                  <a:pt x="18896" y="3307"/>
                  <a:pt x="18605" y="3254"/>
                  <a:pt x="18139" y="3254"/>
                </a:cubicBezTo>
                <a:close/>
                <a:moveTo>
                  <a:pt x="2514" y="4340"/>
                </a:moveTo>
                <a:cubicBezTo>
                  <a:pt x="1988" y="4340"/>
                  <a:pt x="1851" y="4351"/>
                  <a:pt x="1708" y="4403"/>
                </a:cubicBezTo>
                <a:cubicBezTo>
                  <a:pt x="1325" y="4544"/>
                  <a:pt x="870" y="4915"/>
                  <a:pt x="640" y="5276"/>
                </a:cubicBezTo>
                <a:cubicBezTo>
                  <a:pt x="417" y="5623"/>
                  <a:pt x="313" y="6022"/>
                  <a:pt x="288" y="6619"/>
                </a:cubicBezTo>
                <a:cubicBezTo>
                  <a:pt x="272" y="6999"/>
                  <a:pt x="295" y="7206"/>
                  <a:pt x="388" y="7539"/>
                </a:cubicBezTo>
                <a:cubicBezTo>
                  <a:pt x="498" y="7936"/>
                  <a:pt x="874" y="8451"/>
                  <a:pt x="1219" y="8679"/>
                </a:cubicBezTo>
                <a:cubicBezTo>
                  <a:pt x="1439" y="8823"/>
                  <a:pt x="1580" y="8867"/>
                  <a:pt x="2038" y="8929"/>
                </a:cubicBezTo>
                <a:cubicBezTo>
                  <a:pt x="2494" y="8990"/>
                  <a:pt x="2492" y="8990"/>
                  <a:pt x="2731" y="8947"/>
                </a:cubicBezTo>
                <a:cubicBezTo>
                  <a:pt x="3309" y="8840"/>
                  <a:pt x="4074" y="8318"/>
                  <a:pt x="4308" y="7870"/>
                </a:cubicBezTo>
                <a:cubicBezTo>
                  <a:pt x="4446" y="7604"/>
                  <a:pt x="4466" y="7538"/>
                  <a:pt x="4550" y="7069"/>
                </a:cubicBezTo>
                <a:cubicBezTo>
                  <a:pt x="4629" y="6628"/>
                  <a:pt x="4632" y="6380"/>
                  <a:pt x="4564" y="6022"/>
                </a:cubicBezTo>
                <a:cubicBezTo>
                  <a:pt x="4467" y="5513"/>
                  <a:pt x="4308" y="5170"/>
                  <a:pt x="4044" y="4908"/>
                </a:cubicBezTo>
                <a:cubicBezTo>
                  <a:pt x="3812" y="4677"/>
                  <a:pt x="3665" y="4574"/>
                  <a:pt x="3373" y="4442"/>
                </a:cubicBezTo>
                <a:cubicBezTo>
                  <a:pt x="3151" y="4341"/>
                  <a:pt x="3142" y="4341"/>
                  <a:pt x="2514" y="4340"/>
                </a:cubicBezTo>
                <a:close/>
                <a:moveTo>
                  <a:pt x="19332" y="8202"/>
                </a:moveTo>
                <a:cubicBezTo>
                  <a:pt x="18553" y="8201"/>
                  <a:pt x="18296" y="8280"/>
                  <a:pt x="17810" y="8673"/>
                </a:cubicBezTo>
                <a:cubicBezTo>
                  <a:pt x="17301" y="9085"/>
                  <a:pt x="17107" y="9496"/>
                  <a:pt x="17052" y="10284"/>
                </a:cubicBezTo>
                <a:cubicBezTo>
                  <a:pt x="17004" y="10962"/>
                  <a:pt x="17244" y="11558"/>
                  <a:pt x="17745" y="12010"/>
                </a:cubicBezTo>
                <a:cubicBezTo>
                  <a:pt x="18050" y="12284"/>
                  <a:pt x="18273" y="12378"/>
                  <a:pt x="18758" y="12435"/>
                </a:cubicBezTo>
                <a:cubicBezTo>
                  <a:pt x="18910" y="12453"/>
                  <a:pt x="19190" y="12462"/>
                  <a:pt x="19379" y="12455"/>
                </a:cubicBezTo>
                <a:cubicBezTo>
                  <a:pt x="19690" y="12444"/>
                  <a:pt x="19752" y="12431"/>
                  <a:pt x="20025" y="12312"/>
                </a:cubicBezTo>
                <a:cubicBezTo>
                  <a:pt x="20192" y="12239"/>
                  <a:pt x="20468" y="12084"/>
                  <a:pt x="20640" y="11967"/>
                </a:cubicBezTo>
                <a:cubicBezTo>
                  <a:pt x="20903" y="11787"/>
                  <a:pt x="20978" y="11716"/>
                  <a:pt x="21110" y="11522"/>
                </a:cubicBezTo>
                <a:cubicBezTo>
                  <a:pt x="21276" y="11278"/>
                  <a:pt x="21314" y="11161"/>
                  <a:pt x="21429" y="10557"/>
                </a:cubicBezTo>
                <a:cubicBezTo>
                  <a:pt x="21493" y="10219"/>
                  <a:pt x="21485" y="10040"/>
                  <a:pt x="21387" y="9648"/>
                </a:cubicBezTo>
                <a:cubicBezTo>
                  <a:pt x="21306" y="9326"/>
                  <a:pt x="21175" y="9038"/>
                  <a:pt x="21044" y="8898"/>
                </a:cubicBezTo>
                <a:cubicBezTo>
                  <a:pt x="20738" y="8567"/>
                  <a:pt x="20429" y="8371"/>
                  <a:pt x="20001" y="8239"/>
                </a:cubicBezTo>
                <a:cubicBezTo>
                  <a:pt x="19935" y="8219"/>
                  <a:pt x="19634" y="8202"/>
                  <a:pt x="19332" y="8202"/>
                </a:cubicBezTo>
                <a:close/>
                <a:moveTo>
                  <a:pt x="3274" y="9480"/>
                </a:moveTo>
                <a:cubicBezTo>
                  <a:pt x="2738" y="9482"/>
                  <a:pt x="2183" y="9605"/>
                  <a:pt x="1885" y="9808"/>
                </a:cubicBezTo>
                <a:cubicBezTo>
                  <a:pt x="1501" y="10068"/>
                  <a:pt x="1119" y="10485"/>
                  <a:pt x="951" y="10828"/>
                </a:cubicBezTo>
                <a:cubicBezTo>
                  <a:pt x="758" y="11218"/>
                  <a:pt x="628" y="12015"/>
                  <a:pt x="667" y="12561"/>
                </a:cubicBezTo>
                <a:cubicBezTo>
                  <a:pt x="705" y="13096"/>
                  <a:pt x="859" y="13518"/>
                  <a:pt x="1178" y="13956"/>
                </a:cubicBezTo>
                <a:cubicBezTo>
                  <a:pt x="1569" y="14493"/>
                  <a:pt x="1922" y="14714"/>
                  <a:pt x="2527" y="14800"/>
                </a:cubicBezTo>
                <a:cubicBezTo>
                  <a:pt x="2984" y="14866"/>
                  <a:pt x="3438" y="14868"/>
                  <a:pt x="3655" y="14807"/>
                </a:cubicBezTo>
                <a:cubicBezTo>
                  <a:pt x="4256" y="14636"/>
                  <a:pt x="5022" y="14094"/>
                  <a:pt x="5284" y="13656"/>
                </a:cubicBezTo>
                <a:cubicBezTo>
                  <a:pt x="5427" y="13416"/>
                  <a:pt x="5494" y="13198"/>
                  <a:pt x="5593" y="12656"/>
                </a:cubicBezTo>
                <a:cubicBezTo>
                  <a:pt x="5667" y="12253"/>
                  <a:pt x="5678" y="12141"/>
                  <a:pt x="5666" y="11909"/>
                </a:cubicBezTo>
                <a:cubicBezTo>
                  <a:pt x="5640" y="11438"/>
                  <a:pt x="5457" y="10792"/>
                  <a:pt x="5263" y="10487"/>
                </a:cubicBezTo>
                <a:cubicBezTo>
                  <a:pt x="5162" y="10330"/>
                  <a:pt x="4799" y="9965"/>
                  <a:pt x="4624" y="9845"/>
                </a:cubicBezTo>
                <a:cubicBezTo>
                  <a:pt x="4449" y="9726"/>
                  <a:pt x="4024" y="9558"/>
                  <a:pt x="3794" y="9520"/>
                </a:cubicBezTo>
                <a:cubicBezTo>
                  <a:pt x="3629" y="9492"/>
                  <a:pt x="3453" y="9480"/>
                  <a:pt x="3274" y="9480"/>
                </a:cubicBezTo>
                <a:close/>
                <a:moveTo>
                  <a:pt x="20063" y="12898"/>
                </a:moveTo>
                <a:cubicBezTo>
                  <a:pt x="19785" y="12896"/>
                  <a:pt x="19506" y="12973"/>
                  <a:pt x="19303" y="13129"/>
                </a:cubicBezTo>
                <a:cubicBezTo>
                  <a:pt x="19103" y="13283"/>
                  <a:pt x="19056" y="13339"/>
                  <a:pt x="18937" y="13547"/>
                </a:cubicBezTo>
                <a:cubicBezTo>
                  <a:pt x="18825" y="13745"/>
                  <a:pt x="18771" y="14067"/>
                  <a:pt x="18790" y="14426"/>
                </a:cubicBezTo>
                <a:cubicBezTo>
                  <a:pt x="18806" y="14727"/>
                  <a:pt x="18866" y="14899"/>
                  <a:pt x="19037" y="15130"/>
                </a:cubicBezTo>
                <a:cubicBezTo>
                  <a:pt x="19220" y="15378"/>
                  <a:pt x="19408" y="15501"/>
                  <a:pt x="19656" y="15536"/>
                </a:cubicBezTo>
                <a:cubicBezTo>
                  <a:pt x="20168" y="15608"/>
                  <a:pt x="20452" y="15535"/>
                  <a:pt x="20833" y="15233"/>
                </a:cubicBezTo>
                <a:cubicBezTo>
                  <a:pt x="21060" y="15054"/>
                  <a:pt x="21164" y="14861"/>
                  <a:pt x="21229" y="14501"/>
                </a:cubicBezTo>
                <a:cubicBezTo>
                  <a:pt x="21287" y="14185"/>
                  <a:pt x="21272" y="13939"/>
                  <a:pt x="21176" y="13652"/>
                </a:cubicBezTo>
                <a:cubicBezTo>
                  <a:pt x="21094" y="13407"/>
                  <a:pt x="21024" y="13308"/>
                  <a:pt x="20810" y="13135"/>
                </a:cubicBezTo>
                <a:cubicBezTo>
                  <a:pt x="20616" y="12977"/>
                  <a:pt x="20340" y="12899"/>
                  <a:pt x="20063" y="12898"/>
                </a:cubicBezTo>
                <a:close/>
                <a:moveTo>
                  <a:pt x="2681" y="15290"/>
                </a:moveTo>
                <a:cubicBezTo>
                  <a:pt x="2571" y="15286"/>
                  <a:pt x="2445" y="15289"/>
                  <a:pt x="2292" y="15294"/>
                </a:cubicBezTo>
                <a:cubicBezTo>
                  <a:pt x="1549" y="15319"/>
                  <a:pt x="1302" y="15410"/>
                  <a:pt x="815" y="15842"/>
                </a:cubicBezTo>
                <a:cubicBezTo>
                  <a:pt x="359" y="16246"/>
                  <a:pt x="171" y="16599"/>
                  <a:pt x="61" y="17259"/>
                </a:cubicBezTo>
                <a:cubicBezTo>
                  <a:pt x="-107" y="18267"/>
                  <a:pt x="66" y="18983"/>
                  <a:pt x="639" y="19641"/>
                </a:cubicBezTo>
                <a:cubicBezTo>
                  <a:pt x="980" y="20033"/>
                  <a:pt x="1233" y="20159"/>
                  <a:pt x="1853" y="20246"/>
                </a:cubicBezTo>
                <a:cubicBezTo>
                  <a:pt x="2321" y="20312"/>
                  <a:pt x="2487" y="20313"/>
                  <a:pt x="2730" y="20250"/>
                </a:cubicBezTo>
                <a:cubicBezTo>
                  <a:pt x="3015" y="20177"/>
                  <a:pt x="3235" y="20074"/>
                  <a:pt x="3545" y="19874"/>
                </a:cubicBezTo>
                <a:cubicBezTo>
                  <a:pt x="4066" y="19538"/>
                  <a:pt x="4291" y="19284"/>
                  <a:pt x="4444" y="18861"/>
                </a:cubicBezTo>
                <a:cubicBezTo>
                  <a:pt x="4543" y="18588"/>
                  <a:pt x="4669" y="17913"/>
                  <a:pt x="4669" y="17652"/>
                </a:cubicBezTo>
                <a:cubicBezTo>
                  <a:pt x="4669" y="17189"/>
                  <a:pt x="4480" y="16499"/>
                  <a:pt x="4269" y="16191"/>
                </a:cubicBezTo>
                <a:cubicBezTo>
                  <a:pt x="4093" y="15935"/>
                  <a:pt x="3743" y="15625"/>
                  <a:pt x="3492" y="15503"/>
                </a:cubicBezTo>
                <a:cubicBezTo>
                  <a:pt x="3191" y="15356"/>
                  <a:pt x="3010" y="15300"/>
                  <a:pt x="2681" y="15290"/>
                </a:cubicBezTo>
                <a:close/>
                <a:moveTo>
                  <a:pt x="14050" y="15433"/>
                </a:moveTo>
                <a:cubicBezTo>
                  <a:pt x="13811" y="15442"/>
                  <a:pt x="13674" y="15491"/>
                  <a:pt x="13505" y="15606"/>
                </a:cubicBezTo>
                <a:cubicBezTo>
                  <a:pt x="13119" y="15868"/>
                  <a:pt x="12942" y="16182"/>
                  <a:pt x="12889" y="16697"/>
                </a:cubicBezTo>
                <a:cubicBezTo>
                  <a:pt x="12843" y="17156"/>
                  <a:pt x="12925" y="17491"/>
                  <a:pt x="13160" y="17807"/>
                </a:cubicBezTo>
                <a:cubicBezTo>
                  <a:pt x="13343" y="18053"/>
                  <a:pt x="13570" y="18201"/>
                  <a:pt x="13819" y="18239"/>
                </a:cubicBezTo>
                <a:cubicBezTo>
                  <a:pt x="13926" y="18255"/>
                  <a:pt x="14132" y="18264"/>
                  <a:pt x="14278" y="18258"/>
                </a:cubicBezTo>
                <a:cubicBezTo>
                  <a:pt x="14500" y="18250"/>
                  <a:pt x="14576" y="18231"/>
                  <a:pt x="14753" y="18138"/>
                </a:cubicBezTo>
                <a:cubicBezTo>
                  <a:pt x="15025" y="17995"/>
                  <a:pt x="15287" y="17761"/>
                  <a:pt x="15380" y="17580"/>
                </a:cubicBezTo>
                <a:cubicBezTo>
                  <a:pt x="15474" y="17396"/>
                  <a:pt x="15570" y="16888"/>
                  <a:pt x="15551" y="16673"/>
                </a:cubicBezTo>
                <a:cubicBezTo>
                  <a:pt x="15512" y="16241"/>
                  <a:pt x="15387" y="15951"/>
                  <a:pt x="15140" y="15724"/>
                </a:cubicBezTo>
                <a:cubicBezTo>
                  <a:pt x="14898" y="15500"/>
                  <a:pt x="14764" y="15454"/>
                  <a:pt x="14326" y="15436"/>
                </a:cubicBezTo>
                <a:cubicBezTo>
                  <a:pt x="14220" y="15431"/>
                  <a:pt x="14129" y="15429"/>
                  <a:pt x="14050" y="15433"/>
                </a:cubicBezTo>
                <a:close/>
                <a:moveTo>
                  <a:pt x="18210" y="15577"/>
                </a:moveTo>
                <a:cubicBezTo>
                  <a:pt x="17864" y="15569"/>
                  <a:pt x="17410" y="15603"/>
                  <a:pt x="17231" y="15662"/>
                </a:cubicBezTo>
                <a:cubicBezTo>
                  <a:pt x="16994" y="15740"/>
                  <a:pt x="16725" y="15909"/>
                  <a:pt x="16470" y="16138"/>
                </a:cubicBezTo>
                <a:cubicBezTo>
                  <a:pt x="15968" y="16588"/>
                  <a:pt x="15767" y="17084"/>
                  <a:pt x="15728" y="17972"/>
                </a:cubicBezTo>
                <a:cubicBezTo>
                  <a:pt x="15699" y="18607"/>
                  <a:pt x="15827" y="19064"/>
                  <a:pt x="16162" y="19528"/>
                </a:cubicBezTo>
                <a:cubicBezTo>
                  <a:pt x="16551" y="20067"/>
                  <a:pt x="16843" y="20246"/>
                  <a:pt x="17428" y="20305"/>
                </a:cubicBezTo>
                <a:cubicBezTo>
                  <a:pt x="17629" y="20326"/>
                  <a:pt x="17805" y="20349"/>
                  <a:pt x="17819" y="20356"/>
                </a:cubicBezTo>
                <a:cubicBezTo>
                  <a:pt x="17955" y="20423"/>
                  <a:pt x="18491" y="20310"/>
                  <a:pt x="18805" y="20150"/>
                </a:cubicBezTo>
                <a:cubicBezTo>
                  <a:pt x="19165" y="19966"/>
                  <a:pt x="19589" y="19640"/>
                  <a:pt x="19748" y="19426"/>
                </a:cubicBezTo>
                <a:cubicBezTo>
                  <a:pt x="19935" y="19173"/>
                  <a:pt x="20016" y="18952"/>
                  <a:pt x="20110" y="18444"/>
                </a:cubicBezTo>
                <a:cubicBezTo>
                  <a:pt x="20177" y="18075"/>
                  <a:pt x="20187" y="17963"/>
                  <a:pt x="20175" y="17723"/>
                </a:cubicBezTo>
                <a:cubicBezTo>
                  <a:pt x="20150" y="17222"/>
                  <a:pt x="19957" y="16605"/>
                  <a:pt x="19746" y="16356"/>
                </a:cubicBezTo>
                <a:cubicBezTo>
                  <a:pt x="19388" y="15931"/>
                  <a:pt x="18973" y="15678"/>
                  <a:pt x="18506" y="15600"/>
                </a:cubicBezTo>
                <a:cubicBezTo>
                  <a:pt x="18429" y="15587"/>
                  <a:pt x="18325" y="15580"/>
                  <a:pt x="18210" y="15577"/>
                </a:cubicBezTo>
                <a:close/>
                <a:moveTo>
                  <a:pt x="7484" y="15909"/>
                </a:moveTo>
                <a:cubicBezTo>
                  <a:pt x="6982" y="15908"/>
                  <a:pt x="6838" y="15919"/>
                  <a:pt x="6664" y="15973"/>
                </a:cubicBezTo>
                <a:cubicBezTo>
                  <a:pt x="6260" y="16098"/>
                  <a:pt x="5724" y="16515"/>
                  <a:pt x="5475" y="16896"/>
                </a:cubicBezTo>
                <a:cubicBezTo>
                  <a:pt x="5231" y="17270"/>
                  <a:pt x="5093" y="17841"/>
                  <a:pt x="5092" y="18488"/>
                </a:cubicBezTo>
                <a:cubicBezTo>
                  <a:pt x="5091" y="19125"/>
                  <a:pt x="5229" y="19559"/>
                  <a:pt x="5575" y="20015"/>
                </a:cubicBezTo>
                <a:cubicBezTo>
                  <a:pt x="5992" y="20564"/>
                  <a:pt x="6203" y="20686"/>
                  <a:pt x="6902" y="20781"/>
                </a:cubicBezTo>
                <a:cubicBezTo>
                  <a:pt x="7374" y="20845"/>
                  <a:pt x="7533" y="20845"/>
                  <a:pt x="7795" y="20784"/>
                </a:cubicBezTo>
                <a:cubicBezTo>
                  <a:pt x="8165" y="20697"/>
                  <a:pt x="8595" y="20458"/>
                  <a:pt x="8996" y="20118"/>
                </a:cubicBezTo>
                <a:cubicBezTo>
                  <a:pt x="9184" y="19957"/>
                  <a:pt x="9390" y="19664"/>
                  <a:pt x="9475" y="19435"/>
                </a:cubicBezTo>
                <a:cubicBezTo>
                  <a:pt x="9557" y="19213"/>
                  <a:pt x="9691" y="18455"/>
                  <a:pt x="9691" y="18209"/>
                </a:cubicBezTo>
                <a:cubicBezTo>
                  <a:pt x="9691" y="17822"/>
                  <a:pt x="9528" y="17168"/>
                  <a:pt x="9357" y="16865"/>
                </a:cubicBezTo>
                <a:cubicBezTo>
                  <a:pt x="9264" y="16701"/>
                  <a:pt x="8919" y="16349"/>
                  <a:pt x="8713" y="16209"/>
                </a:cubicBezTo>
                <a:cubicBezTo>
                  <a:pt x="8627" y="16151"/>
                  <a:pt x="8452" y="16060"/>
                  <a:pt x="8324" y="16007"/>
                </a:cubicBezTo>
                <a:cubicBezTo>
                  <a:pt x="8101" y="15914"/>
                  <a:pt x="8067" y="15911"/>
                  <a:pt x="7484" y="15909"/>
                </a:cubicBezTo>
                <a:close/>
                <a:moveTo>
                  <a:pt x="11502" y="17746"/>
                </a:moveTo>
                <a:cubicBezTo>
                  <a:pt x="11222" y="17755"/>
                  <a:pt x="11054" y="17801"/>
                  <a:pt x="10854" y="17908"/>
                </a:cubicBezTo>
                <a:cubicBezTo>
                  <a:pt x="10651" y="18017"/>
                  <a:pt x="10342" y="18289"/>
                  <a:pt x="10208" y="18477"/>
                </a:cubicBezTo>
                <a:cubicBezTo>
                  <a:pt x="9958" y="18828"/>
                  <a:pt x="9821" y="19564"/>
                  <a:pt x="9906" y="20097"/>
                </a:cubicBezTo>
                <a:cubicBezTo>
                  <a:pt x="9973" y="20523"/>
                  <a:pt x="10196" y="20940"/>
                  <a:pt x="10500" y="21212"/>
                </a:cubicBezTo>
                <a:cubicBezTo>
                  <a:pt x="10711" y="21400"/>
                  <a:pt x="10886" y="21471"/>
                  <a:pt x="11283" y="21527"/>
                </a:cubicBezTo>
                <a:cubicBezTo>
                  <a:pt x="11792" y="21600"/>
                  <a:pt x="12073" y="21555"/>
                  <a:pt x="12462" y="21338"/>
                </a:cubicBezTo>
                <a:cubicBezTo>
                  <a:pt x="12840" y="21127"/>
                  <a:pt x="13115" y="20863"/>
                  <a:pt x="13251" y="20577"/>
                </a:cubicBezTo>
                <a:cubicBezTo>
                  <a:pt x="13287" y="20502"/>
                  <a:pt x="13352" y="20255"/>
                  <a:pt x="13396" y="20028"/>
                </a:cubicBezTo>
                <a:cubicBezTo>
                  <a:pt x="13460" y="19698"/>
                  <a:pt x="13472" y="19575"/>
                  <a:pt x="13458" y="19422"/>
                </a:cubicBezTo>
                <a:cubicBezTo>
                  <a:pt x="13433" y="19149"/>
                  <a:pt x="13325" y="18749"/>
                  <a:pt x="13221" y="18537"/>
                </a:cubicBezTo>
                <a:cubicBezTo>
                  <a:pt x="13103" y="18298"/>
                  <a:pt x="12767" y="17991"/>
                  <a:pt x="12480" y="17861"/>
                </a:cubicBezTo>
                <a:cubicBezTo>
                  <a:pt x="12292" y="17775"/>
                  <a:pt x="12219" y="17763"/>
                  <a:pt x="11826" y="17749"/>
                </a:cubicBezTo>
                <a:cubicBezTo>
                  <a:pt x="11702" y="17745"/>
                  <a:pt x="11596" y="17743"/>
                  <a:pt x="11502" y="17746"/>
                </a:cubicBezTo>
                <a:close/>
              </a:path>
            </a:pathLst>
          </a:custGeom>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Thinking outside of the box Grange  events/activities include:"/>
          <p:cNvSpPr txBox="1"/>
          <p:nvPr>
            <p:ph type="title"/>
          </p:nvPr>
        </p:nvSpPr>
        <p:spPr>
          <a:xfrm>
            <a:off x="1206500" y="952500"/>
            <a:ext cx="21971000" cy="2524380"/>
          </a:xfrm>
          <a:prstGeom prst="rect">
            <a:avLst/>
          </a:prstGeom>
        </p:spPr>
        <p:txBody>
          <a:bodyPr/>
          <a:lstStyle/>
          <a:p>
            <a:pPr/>
            <a:r>
              <a:t>Thinking outside of the box Grange </a:t>
            </a:r>
            <a:br/>
            <a:r>
              <a:t>events/activities include:</a:t>
            </a:r>
          </a:p>
        </p:txBody>
      </p:sp>
      <p:sp>
        <p:nvSpPr>
          <p:cNvPr id="195" name="Restaurant Partnership - Supporters eat at a local restaurant on a particular day, and the restaurant donates a percentage of its sales back to your Grange.…"/>
          <p:cNvSpPr txBox="1"/>
          <p:nvPr>
            <p:ph type="body" idx="1"/>
          </p:nvPr>
        </p:nvSpPr>
        <p:spPr>
          <a:xfrm>
            <a:off x="1206500" y="4403509"/>
            <a:ext cx="21971000" cy="7946001"/>
          </a:xfrm>
          <a:prstGeom prst="rect">
            <a:avLst/>
          </a:prstGeom>
        </p:spPr>
        <p:txBody>
          <a:bodyPr/>
          <a:lstStyle/>
          <a:p>
            <a:pPr marL="609600" indent="-609600">
              <a:defRPr sz="6000"/>
            </a:pPr>
            <a:r>
              <a:rPr b="1"/>
              <a:t>Restaurant Partnership</a:t>
            </a:r>
            <a:r>
              <a:t> - Supporters eat at a local restaurant on a particular day, and the restaurant donates a percentage of its sales back to your Grange.</a:t>
            </a:r>
          </a:p>
          <a:p>
            <a:pPr marL="609600" indent="-609600">
              <a:defRPr sz="6000"/>
            </a:pPr>
            <a:r>
              <a:rPr b="1"/>
              <a:t>Read-a-Thon</a:t>
            </a:r>
            <a:r>
              <a:t> - Discover your supporters love for reading while having them obtain pledges, based on the number of books they can read in a month. After the participants log the amount they’ve read, they’ll donate the funds they’ve received.</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Thinking outside of the box Grange  events/activities include:"/>
          <p:cNvSpPr txBox="1"/>
          <p:nvPr>
            <p:ph type="title"/>
          </p:nvPr>
        </p:nvSpPr>
        <p:spPr>
          <a:xfrm>
            <a:off x="1206500" y="952500"/>
            <a:ext cx="21971000" cy="2524380"/>
          </a:xfrm>
          <a:prstGeom prst="rect">
            <a:avLst/>
          </a:prstGeom>
        </p:spPr>
        <p:txBody>
          <a:bodyPr/>
          <a:lstStyle/>
          <a:p>
            <a:pPr/>
            <a:r>
              <a:t>Thinking outside of the box Grange </a:t>
            </a:r>
            <a:br/>
            <a:r>
              <a:t>events/activities include:</a:t>
            </a:r>
          </a:p>
        </p:txBody>
      </p:sp>
      <p:sp>
        <p:nvSpPr>
          <p:cNvPr id="198" name="Spare Change Jar - Have a large jar present at meetings where members can deposit their spare change.  At the end of each quarter, or at the end of the year, count the change.…"/>
          <p:cNvSpPr txBox="1"/>
          <p:nvPr>
            <p:ph type="body" idx="1"/>
          </p:nvPr>
        </p:nvSpPr>
        <p:spPr>
          <a:xfrm>
            <a:off x="1206500" y="4403509"/>
            <a:ext cx="21971000" cy="7946001"/>
          </a:xfrm>
          <a:prstGeom prst="rect">
            <a:avLst/>
          </a:prstGeom>
        </p:spPr>
        <p:txBody>
          <a:bodyPr/>
          <a:lstStyle/>
          <a:p>
            <a:pPr marL="591312" indent="-591312" defTabSz="2365188">
              <a:spcBef>
                <a:spcPts val="4300"/>
              </a:spcBef>
              <a:defRPr sz="5820"/>
            </a:pPr>
            <a:r>
              <a:rPr b="1"/>
              <a:t>Spare Change Jar</a:t>
            </a:r>
            <a:r>
              <a:t> - Have a large jar present at meetings where members can deposit their spare change.  At the end of each quarter, or at the end of the year, count the change.</a:t>
            </a:r>
          </a:p>
          <a:p>
            <a:pPr marL="591312" indent="-591312" defTabSz="2365188">
              <a:spcBef>
                <a:spcPts val="4300"/>
              </a:spcBef>
              <a:defRPr sz="5820"/>
            </a:pPr>
            <a:r>
              <a:rPr b="1"/>
              <a:t>Puzzle Piece Fundraiser</a:t>
            </a:r>
            <a:r>
              <a:t> - Get a large puzzle with a nice photo (i.e 500 or 1000 piece).  Sell the pieces (ie: 25¢ or 50¢ a piece) prior to assembly, and write the name of the supporter on the back of each piece sold. The puzzle can only be assembled with sold pieces. Once the puzzle is finished, have it glued and framed and hung in the hall, or used as a drawing prize.</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blog-holiday-fundraising-1.jpg" descr="blog-holiday-fundraising-1.jpg"/>
          <p:cNvPicPr>
            <a:picLocks noChangeAspect="1"/>
          </p:cNvPicPr>
          <p:nvPr>
            <p:ph type="pic" idx="21"/>
          </p:nvPr>
        </p:nvPicPr>
        <p:blipFill>
          <a:blip r:embed="rId2">
            <a:extLst/>
          </a:blip>
          <a:srcRect l="0" t="10340" r="0" b="10340"/>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 name="build-fundraising-plan-propels-nonprofit-forward.jpg" descr="build-fundraising-plan-propels-nonprofit-forward.jpg"/>
          <p:cNvPicPr>
            <a:picLocks noChangeAspect="1"/>
          </p:cNvPicPr>
          <p:nvPr>
            <p:ph type="pic" idx="21"/>
          </p:nvPr>
        </p:nvPicPr>
        <p:blipFill>
          <a:blip r:embed="rId2">
            <a:extLst/>
          </a:blip>
          <a:srcRect l="0" t="4912" r="0" b="4912"/>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ake advantage of the Holiday Season for your Grange Fundraising…"/>
          <p:cNvSpPr txBox="1"/>
          <p:nvPr>
            <p:ph type="title"/>
          </p:nvPr>
        </p:nvSpPr>
        <p:spPr>
          <a:xfrm>
            <a:off x="1206496" y="3741449"/>
            <a:ext cx="21971004" cy="6233102"/>
          </a:xfrm>
          <a:prstGeom prst="rect">
            <a:avLst/>
          </a:prstGeom>
        </p:spPr>
        <p:txBody>
          <a:bodyPr/>
          <a:lstStyle/>
          <a:p>
            <a:pPr lvl="1">
              <a:lnSpc>
                <a:spcPct val="100000"/>
              </a:lnSpc>
              <a:defRPr b="0" spc="-232" sz="11600">
                <a:solidFill>
                  <a:srgbClr val="FFFFFF"/>
                </a:solidFill>
                <a:latin typeface="Helvetica Neue Medium"/>
                <a:ea typeface="Helvetica Neue Medium"/>
                <a:cs typeface="Helvetica Neue Medium"/>
                <a:sym typeface="Helvetica Neue Medium"/>
              </a:defRPr>
            </a:pPr>
            <a:r>
              <a:t>Take advantage of the Holiday Season for your Grange Fundraising…</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Fundraising during the Holidays …"/>
          <p:cNvSpPr txBox="1"/>
          <p:nvPr>
            <p:ph type="title"/>
          </p:nvPr>
        </p:nvSpPr>
        <p:spPr>
          <a:xfrm>
            <a:off x="1206500" y="977560"/>
            <a:ext cx="21971000" cy="2007240"/>
          </a:xfrm>
          <a:prstGeom prst="rect">
            <a:avLst/>
          </a:prstGeom>
        </p:spPr>
        <p:txBody>
          <a:bodyPr/>
          <a:lstStyle>
            <a:lvl1pPr>
              <a:defRPr spc="-200" sz="10000"/>
            </a:lvl1pPr>
          </a:lstStyle>
          <a:p>
            <a:pPr/>
            <a:r>
              <a:t>Fundraising during the Holidays …</a:t>
            </a:r>
          </a:p>
        </p:txBody>
      </p:sp>
      <p:sp>
        <p:nvSpPr>
          <p:cNvPr id="205" name="The holiday season is one of the best times to raise money and a great time to host Christmas fundraisers. In fact, statistics show that 20% of yearly donations in the U.S. are made in December. The giving season begins in October and continues to be str"/>
          <p:cNvSpPr txBox="1"/>
          <p:nvPr>
            <p:ph type="body" idx="1"/>
          </p:nvPr>
        </p:nvSpPr>
        <p:spPr>
          <a:xfrm>
            <a:off x="1206500" y="3460690"/>
            <a:ext cx="21971000" cy="9043826"/>
          </a:xfrm>
          <a:prstGeom prst="rect">
            <a:avLst/>
          </a:prstGeom>
        </p:spPr>
        <p:txBody>
          <a:bodyPr/>
          <a:lstStyle/>
          <a:p>
            <a:pPr/>
            <a:r>
              <a:t>The holiday season is one of the best times to raise money and a great time to host Christmas fundraisers. In fact, statistics show that 20% of yearly donations in the U.S. are made in December. The giving season begins in October and continues to be strong throughout November and December with a total of 37% of all charitable donations given during these three months. That is why the holiday season is an ideal time for Granges to take advantage of the giving spirit.</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Examples of Holiday Fundraisers:"/>
          <p:cNvSpPr txBox="1"/>
          <p:nvPr>
            <p:ph type="title"/>
          </p:nvPr>
        </p:nvSpPr>
        <p:spPr>
          <a:prstGeom prst="rect">
            <a:avLst/>
          </a:prstGeom>
        </p:spPr>
        <p:txBody>
          <a:bodyPr/>
          <a:lstStyle/>
          <a:p>
            <a:pPr/>
            <a:r>
              <a:t>Examples of Holiday Fundraisers:</a:t>
            </a:r>
          </a:p>
        </p:txBody>
      </p:sp>
      <p:sp>
        <p:nvSpPr>
          <p:cNvPr id="208" name="Letters from Santa - create letters from Santa for children for a donation, then mail them 2 weeks in advance of Christmas.…"/>
          <p:cNvSpPr txBox="1"/>
          <p:nvPr>
            <p:ph type="body" idx="1"/>
          </p:nvPr>
        </p:nvSpPr>
        <p:spPr>
          <a:xfrm>
            <a:off x="1206500" y="3147205"/>
            <a:ext cx="21971000" cy="9357311"/>
          </a:xfrm>
          <a:prstGeom prst="rect">
            <a:avLst/>
          </a:prstGeom>
        </p:spPr>
        <p:txBody>
          <a:bodyPr/>
          <a:lstStyle/>
          <a:p>
            <a:pPr marL="609600" indent="-609600">
              <a:defRPr sz="6000"/>
            </a:pPr>
            <a:r>
              <a:rPr b="1"/>
              <a:t>Letters from Santa</a:t>
            </a:r>
            <a:r>
              <a:t> - create letters from Santa for children for a donation, then mail them 2 weeks in advance of Christmas.</a:t>
            </a:r>
          </a:p>
          <a:p>
            <a:pPr marL="609600" indent="-609600">
              <a:defRPr sz="6000"/>
            </a:pPr>
            <a:r>
              <a:rPr b="1"/>
              <a:t>Pictures with Santa</a:t>
            </a:r>
            <a:r>
              <a:t> - have a member dress up as Santa, and offer photos for a donation.  Align with a local business to give away small gifts for the children who see Santa.</a:t>
            </a:r>
          </a:p>
          <a:p>
            <a:pPr marL="609600" indent="-609600">
              <a:defRPr sz="6000"/>
            </a:pPr>
            <a:r>
              <a:rPr b="1"/>
              <a:t>Christmas Card Workshop</a:t>
            </a:r>
            <a:r>
              <a:t> - participants pay a fee to participate (which pays for supplies and adds a profit), and create Christmas Cards that the Grange can then distribute to local nursing homes.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Examples of Holiday Fundraisers:"/>
          <p:cNvSpPr txBox="1"/>
          <p:nvPr>
            <p:ph type="title"/>
          </p:nvPr>
        </p:nvSpPr>
        <p:spPr>
          <a:prstGeom prst="rect">
            <a:avLst/>
          </a:prstGeom>
        </p:spPr>
        <p:txBody>
          <a:bodyPr/>
          <a:lstStyle/>
          <a:p>
            <a:pPr/>
            <a:r>
              <a:t>Examples of Holiday Fundraisers:</a:t>
            </a:r>
          </a:p>
        </p:txBody>
      </p:sp>
      <p:sp>
        <p:nvSpPr>
          <p:cNvPr id="211" name="Tree of Honor Lighting - Sell ornaments honoring those passed for a small donation and decorate the tree with ornaments sold, then have a community lighting ceremony, reading the names the tree honors.  Keep the tree lit through December.…"/>
          <p:cNvSpPr txBox="1"/>
          <p:nvPr>
            <p:ph type="body" idx="1"/>
          </p:nvPr>
        </p:nvSpPr>
        <p:spPr>
          <a:xfrm>
            <a:off x="1206500" y="3147205"/>
            <a:ext cx="21971000" cy="9357311"/>
          </a:xfrm>
          <a:prstGeom prst="rect">
            <a:avLst/>
          </a:prstGeom>
        </p:spPr>
        <p:txBody>
          <a:bodyPr/>
          <a:lstStyle/>
          <a:p>
            <a:pPr marL="609600" indent="-609600">
              <a:defRPr sz="6000"/>
            </a:pPr>
            <a:r>
              <a:rPr b="1"/>
              <a:t>Tree of Honor Lighting</a:t>
            </a:r>
            <a:r>
              <a:t> - Sell ornaments honoring those passed for a small donation and decorate the tree with ornaments sold, then have a community lighting ceremony, reading the names the tree honors.  Keep the tree lit through December.</a:t>
            </a:r>
          </a:p>
          <a:p>
            <a:pPr marL="609600" indent="-609600">
              <a:defRPr sz="6000"/>
            </a:pPr>
            <a:r>
              <a:rPr b="1"/>
              <a:t>Set Up a Gift Wrapping Station </a:t>
            </a:r>
            <a:r>
              <a:t>- On the Saturday before Christmas, host a gift wrapping event where supporters can bring their gifts to the Grange and can have them wrapped. Sell the service for a small price per package.  The Grange supplies the wrapping paper and bows.</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Examples of Holiday Fundraisers:"/>
          <p:cNvSpPr txBox="1"/>
          <p:nvPr>
            <p:ph type="title"/>
          </p:nvPr>
        </p:nvSpPr>
        <p:spPr>
          <a:prstGeom prst="rect">
            <a:avLst/>
          </a:prstGeom>
        </p:spPr>
        <p:txBody>
          <a:bodyPr/>
          <a:lstStyle/>
          <a:p>
            <a:pPr/>
            <a:r>
              <a:t>Examples of Holiday Fundraisers:</a:t>
            </a:r>
          </a:p>
        </p:txBody>
      </p:sp>
      <p:sp>
        <p:nvSpPr>
          <p:cNvPr id="214" name="Christmas Caroling at the Grange Hall -  Host a caroling event and sell hot cocoa, popcorn and cookies.  Combine this with a holiday food drive for the local shelter or food bank.…"/>
          <p:cNvSpPr txBox="1"/>
          <p:nvPr>
            <p:ph type="body" idx="1"/>
          </p:nvPr>
        </p:nvSpPr>
        <p:spPr>
          <a:xfrm>
            <a:off x="1206500" y="3147205"/>
            <a:ext cx="21971000" cy="9357311"/>
          </a:xfrm>
          <a:prstGeom prst="rect">
            <a:avLst/>
          </a:prstGeom>
        </p:spPr>
        <p:txBody>
          <a:bodyPr/>
          <a:lstStyle/>
          <a:p>
            <a:pPr marL="542544" indent="-542544" defTabSz="2170121">
              <a:spcBef>
                <a:spcPts val="4000"/>
              </a:spcBef>
              <a:defRPr sz="5340"/>
            </a:pPr>
            <a:r>
              <a:rPr b="1"/>
              <a:t>Christmas Caroling at the Grange Hall - </a:t>
            </a:r>
            <a:r>
              <a:t> Host a caroling event and sell hot cocoa, popcorn and cookies.  Combine this with a holiday food drive for the local shelter or food bank.</a:t>
            </a:r>
          </a:p>
          <a:p>
            <a:pPr marL="542544" indent="-542544" defTabSz="2170121">
              <a:spcBef>
                <a:spcPts val="4000"/>
              </a:spcBef>
              <a:defRPr sz="5340"/>
            </a:pPr>
            <a:r>
              <a:rPr b="1"/>
              <a:t>Make and Decorate Wreaths </a:t>
            </a:r>
            <a:r>
              <a:t>- Host a wreath making workshop.  Charge participants a fee which includes supplies and a profit for the Grange too.</a:t>
            </a:r>
          </a:p>
          <a:p>
            <a:pPr marL="542544" indent="-542544" defTabSz="2170121">
              <a:spcBef>
                <a:spcPts val="4000"/>
              </a:spcBef>
              <a:defRPr sz="5340"/>
            </a:pPr>
            <a:r>
              <a:rPr b="1"/>
              <a:t>Plan a Winter Carnival</a:t>
            </a:r>
            <a:r>
              <a:t> - Charge an entry fee. Include popular carnival games such as snowman building, cookie decorating and hot cocoa drinking contests. Sell refreshments and arrange for music and entertainment. This is a great opportunity to feature local performers.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6" name="Fundraising-blog-feature-image2.jpg" descr="Fundraising-blog-feature-image2.jpg"/>
          <p:cNvPicPr>
            <a:picLocks noChangeAspect="1"/>
          </p:cNvPicPr>
          <p:nvPr>
            <p:ph type="pic" idx="21"/>
          </p:nvPr>
        </p:nvPicPr>
        <p:blipFill>
          <a:blip r:embed="rId2">
            <a:extLst/>
          </a:blip>
          <a:srcRect l="0" t="1256" r="0" b="1256"/>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Event Planning Tips …"/>
          <p:cNvSpPr txBox="1"/>
          <p:nvPr>
            <p:ph type="title"/>
          </p:nvPr>
        </p:nvSpPr>
        <p:spPr>
          <a:xfrm>
            <a:off x="1206496" y="3741449"/>
            <a:ext cx="21971004" cy="6233102"/>
          </a:xfrm>
          <a:prstGeom prst="rect">
            <a:avLst/>
          </a:prstGeom>
        </p:spPr>
        <p:txBody>
          <a:bodyPr/>
          <a:lstStyle/>
          <a:p>
            <a:pPr lvl="1">
              <a:lnSpc>
                <a:spcPct val="100000"/>
              </a:lnSpc>
              <a:defRPr b="0" spc="-232" sz="11600">
                <a:solidFill>
                  <a:srgbClr val="FFFFFF"/>
                </a:solidFill>
                <a:latin typeface="Helvetica Neue Medium"/>
                <a:ea typeface="Helvetica Neue Medium"/>
                <a:cs typeface="Helvetica Neue Medium"/>
                <a:sym typeface="Helvetica Neue Medium"/>
              </a:defRPr>
            </a:pPr>
            <a:r>
              <a:t>Event Planning Tips …</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0" name="Plan for an entire year of events in advance …"/>
          <p:cNvSpPr txBox="1"/>
          <p:nvPr>
            <p:ph type="title"/>
          </p:nvPr>
        </p:nvSpPr>
        <p:spPr>
          <a:xfrm>
            <a:off x="1206500" y="977560"/>
            <a:ext cx="21971000" cy="2982914"/>
          </a:xfrm>
          <a:prstGeom prst="rect">
            <a:avLst/>
          </a:prstGeom>
        </p:spPr>
        <p:txBody>
          <a:bodyPr/>
          <a:lstStyle>
            <a:lvl1pPr>
              <a:defRPr spc="-200" sz="10000"/>
            </a:lvl1pPr>
          </a:lstStyle>
          <a:p>
            <a:pPr/>
            <a:r>
              <a:t>Plan for an entire year of events in advance …</a:t>
            </a:r>
          </a:p>
        </p:txBody>
      </p:sp>
      <p:sp>
        <p:nvSpPr>
          <p:cNvPr id="221" name="Your Grange needs to have an event strategy.  Analyze your past event numbers, then plan the fundraising goal for the year that demonstrates reasonable growth. After the goal is determined, decide on the number of events required to achieve the goal. It "/>
          <p:cNvSpPr txBox="1"/>
          <p:nvPr>
            <p:ph type="body" idx="1"/>
          </p:nvPr>
        </p:nvSpPr>
        <p:spPr>
          <a:xfrm>
            <a:off x="1206500" y="4573187"/>
            <a:ext cx="21971000" cy="7931329"/>
          </a:xfrm>
          <a:prstGeom prst="rect">
            <a:avLst/>
          </a:prstGeom>
        </p:spPr>
        <p:txBody>
          <a:bodyPr/>
          <a:lstStyle>
            <a:lvl1pPr>
              <a:defRPr spc="-59" sz="6000"/>
            </a:lvl1pPr>
          </a:lstStyle>
          <a:p>
            <a:pPr/>
            <a:r>
              <a:t>Your Grange needs to have an event strategy.  Analyze your past event numbers, then plan the fundraising goal for the year that demonstrates reasonable growth. After the goal is determined, decide on the number of events required to achieve the goal. It takes at least 3-6 months to properly plan and promote an event, depending on logistics, attendees, and the event budget, so plan and delegate accordingly.</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Build a strong Event Committee …"/>
          <p:cNvSpPr txBox="1"/>
          <p:nvPr>
            <p:ph type="title"/>
          </p:nvPr>
        </p:nvSpPr>
        <p:spPr>
          <a:xfrm>
            <a:off x="1206500" y="977560"/>
            <a:ext cx="21971000" cy="1987012"/>
          </a:xfrm>
          <a:prstGeom prst="rect">
            <a:avLst/>
          </a:prstGeom>
        </p:spPr>
        <p:txBody>
          <a:bodyPr/>
          <a:lstStyle>
            <a:lvl1pPr>
              <a:defRPr spc="-200" sz="10000"/>
            </a:lvl1pPr>
          </a:lstStyle>
          <a:p>
            <a:pPr/>
            <a:r>
              <a:t>Build a strong Event Committee …</a:t>
            </a:r>
          </a:p>
        </p:txBody>
      </p:sp>
      <p:sp>
        <p:nvSpPr>
          <p:cNvPr id="224" name="Events take a lot of time, effort, and commitment to execute successfully. A strong committee has a team of people that can contribute experience, time, resources, and access to their network. The tasks that make an event successful include sponsorship p"/>
          <p:cNvSpPr txBox="1"/>
          <p:nvPr>
            <p:ph type="body" idx="1"/>
          </p:nvPr>
        </p:nvSpPr>
        <p:spPr>
          <a:xfrm>
            <a:off x="1206500" y="3441821"/>
            <a:ext cx="21971000" cy="9062695"/>
          </a:xfrm>
          <a:prstGeom prst="rect">
            <a:avLst/>
          </a:prstGeom>
        </p:spPr>
        <p:txBody>
          <a:bodyPr/>
          <a:lstStyle>
            <a:lvl1pPr>
              <a:defRPr spc="-59" sz="6000"/>
            </a:lvl1pPr>
          </a:lstStyle>
          <a:p>
            <a:pPr/>
            <a:r>
              <a:t>Events take a lot of time, effort, and commitment to execute successfully. A strong committee has a team of people that can contribute experience, time, resources, and access to their network. The tasks that make an event successful include sponsorship procurement, event planning, event budgeting/bookkeeping, and more. Choose your committee carefully to create a balanced team, as each individual will have certain strengths to contribute to the needed tasks.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Review and document everything …"/>
          <p:cNvSpPr txBox="1"/>
          <p:nvPr>
            <p:ph type="title"/>
          </p:nvPr>
        </p:nvSpPr>
        <p:spPr>
          <a:xfrm>
            <a:off x="1206500" y="977560"/>
            <a:ext cx="21971000" cy="1987012"/>
          </a:xfrm>
          <a:prstGeom prst="rect">
            <a:avLst/>
          </a:prstGeom>
        </p:spPr>
        <p:txBody>
          <a:bodyPr/>
          <a:lstStyle>
            <a:lvl1pPr>
              <a:defRPr spc="-200" sz="10000"/>
            </a:lvl1pPr>
          </a:lstStyle>
          <a:p>
            <a:pPr/>
            <a:r>
              <a:t>Review and document everything …</a:t>
            </a:r>
          </a:p>
        </p:txBody>
      </p:sp>
      <p:sp>
        <p:nvSpPr>
          <p:cNvPr id="227" name="Maintain a database of donors, sponsors, and volunteers. Documenting processes and procedures is an important step toward future event planning. As the committee grows and changes, saving templates for forms, outreach emails, marketing, fundraising lette"/>
          <p:cNvSpPr txBox="1"/>
          <p:nvPr>
            <p:ph type="body" idx="1"/>
          </p:nvPr>
        </p:nvSpPr>
        <p:spPr>
          <a:xfrm>
            <a:off x="1206500" y="3441821"/>
            <a:ext cx="21971000" cy="9062695"/>
          </a:xfrm>
          <a:prstGeom prst="rect">
            <a:avLst/>
          </a:prstGeom>
        </p:spPr>
        <p:txBody>
          <a:bodyPr/>
          <a:lstStyle>
            <a:lvl1pPr>
              <a:defRPr spc="-59" sz="6000"/>
            </a:lvl1pPr>
          </a:lstStyle>
          <a:p>
            <a:pPr/>
            <a:r>
              <a:t>Maintain a database of donors, sponsors, and volunteers. Documenting processes and procedures is an important step toward future event planning. As the committee grows and changes, saving templates for forms, outreach emails, marketing, fundraising letters, invitations, and more saves time and energy. New committee members and volunteers should never need to start from scratch when taking over a role. Host post-event follow-up meetings to determine your event successes and failures.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Why are fundraisers so vital to your Grange's success?"/>
          <p:cNvSpPr txBox="1"/>
          <p:nvPr>
            <p:ph type="title"/>
          </p:nvPr>
        </p:nvSpPr>
        <p:spPr>
          <a:xfrm>
            <a:off x="1206500" y="952500"/>
            <a:ext cx="21971000" cy="2582864"/>
          </a:xfrm>
          <a:prstGeom prst="rect">
            <a:avLst/>
          </a:prstGeom>
        </p:spPr>
        <p:txBody>
          <a:bodyPr/>
          <a:lstStyle>
            <a:lvl1pPr defTabSz="2170121">
              <a:defRPr spc="-178" sz="8900"/>
            </a:lvl1pPr>
          </a:lstStyle>
          <a:p>
            <a:pPr/>
            <a:r>
              <a:t>Why are fundraisers so vital to your Grange's success?</a:t>
            </a:r>
          </a:p>
        </p:txBody>
      </p:sp>
      <p:sp>
        <p:nvSpPr>
          <p:cNvPr id="158" name="If you’ve ever been involved with a school, church, or charitable organization, you’ve definitely seen a variety of fundraisers, from bake sales to dunk tanks. These donation drivers do so much more than raise money for good causes: they bring communitie"/>
          <p:cNvSpPr txBox="1"/>
          <p:nvPr>
            <p:ph type="body" idx="1"/>
          </p:nvPr>
        </p:nvSpPr>
        <p:spPr>
          <a:prstGeom prst="rect">
            <a:avLst/>
          </a:prstGeom>
        </p:spPr>
        <p:txBody>
          <a:bodyPr/>
          <a:lstStyle/>
          <a:p>
            <a:pPr/>
            <a:r>
              <a:t>If you’ve ever been involved with a school, church, or charitable organization, you’ve definitely seen a variety of fundraisers, from bake sales to dunk tanks. These donation drivers do so much more than raise money for good causes: they bring communities together over a common need, and they’re fun too.  </a:t>
            </a:r>
          </a:p>
          <a:p>
            <a:pPr/>
          </a:p>
          <a:p>
            <a:pPr>
              <a:defRPr b="1"/>
            </a:pPr>
            <a:r>
              <a:t>This is no different for your Grange.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9" name="fundraising.jpg" descr="fundraising.jpg"/>
          <p:cNvPicPr>
            <a:picLocks noChangeAspect="1"/>
          </p:cNvPicPr>
          <p:nvPr>
            <p:ph type="pic" idx="21"/>
          </p:nvPr>
        </p:nvPicPr>
        <p:blipFill>
          <a:blip r:embed="rId2">
            <a:extLst/>
          </a:blip>
          <a:srcRect l="0" t="7812" r="0" b="7812"/>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1" name="Fundraising Ideas for Granges not involving events …"/>
          <p:cNvSpPr txBox="1"/>
          <p:nvPr>
            <p:ph type="title"/>
          </p:nvPr>
        </p:nvSpPr>
        <p:spPr>
          <a:xfrm>
            <a:off x="1206496" y="3741449"/>
            <a:ext cx="21971004" cy="6233102"/>
          </a:xfrm>
          <a:prstGeom prst="rect">
            <a:avLst/>
          </a:prstGeom>
        </p:spPr>
        <p:txBody>
          <a:bodyPr/>
          <a:lstStyle/>
          <a:p>
            <a:pPr lvl="1">
              <a:lnSpc>
                <a:spcPct val="100000"/>
              </a:lnSpc>
              <a:defRPr b="0" spc="-232" sz="11600">
                <a:solidFill>
                  <a:srgbClr val="FFFFFF"/>
                </a:solidFill>
                <a:latin typeface="Helvetica Neue Medium"/>
                <a:ea typeface="Helvetica Neue Medium"/>
                <a:cs typeface="Helvetica Neue Medium"/>
                <a:sym typeface="Helvetica Neue Medium"/>
              </a:defRPr>
            </a:pPr>
            <a:r>
              <a:t>Fundraising Ideas for Granges not involving events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end out a fundraising letter …"/>
          <p:cNvSpPr txBox="1"/>
          <p:nvPr>
            <p:ph type="title"/>
          </p:nvPr>
        </p:nvSpPr>
        <p:spPr>
          <a:xfrm>
            <a:off x="1206500" y="977560"/>
            <a:ext cx="21971000" cy="2026065"/>
          </a:xfrm>
          <a:prstGeom prst="rect">
            <a:avLst/>
          </a:prstGeom>
        </p:spPr>
        <p:txBody>
          <a:bodyPr/>
          <a:lstStyle>
            <a:lvl1pPr>
              <a:defRPr spc="-200" sz="10000"/>
            </a:lvl1pPr>
          </a:lstStyle>
          <a:p>
            <a:pPr/>
            <a:r>
              <a:t>Send out a fundraising letter …</a:t>
            </a:r>
          </a:p>
        </p:txBody>
      </p:sp>
      <p:sp>
        <p:nvSpPr>
          <p:cNvPr id="234" name="Mailing a fundraising letter is a classic way to raise money. This basic letter is mailed to your Grange members and supporters, and asks for donations while bluntly explaining how the funds will be used.…"/>
          <p:cNvSpPr txBox="1"/>
          <p:nvPr>
            <p:ph type="body" idx="1"/>
          </p:nvPr>
        </p:nvSpPr>
        <p:spPr>
          <a:xfrm>
            <a:off x="1206500" y="3685518"/>
            <a:ext cx="21971000" cy="9202416"/>
          </a:xfrm>
          <a:prstGeom prst="rect">
            <a:avLst/>
          </a:prstGeom>
        </p:spPr>
        <p:txBody>
          <a:bodyPr/>
          <a:lstStyle/>
          <a:p>
            <a:pPr defTabSz="784225">
              <a:spcBef>
                <a:spcPts val="1700"/>
              </a:spcBef>
              <a:defRPr spc="-57" sz="5700"/>
            </a:pPr>
            <a:r>
              <a:t>Mailing a fundraising letter is a classic way to raise money. This basic letter is mailed to your Grange members and supporters, and asks for donations while bluntly explaining how the funds will be used.  </a:t>
            </a:r>
          </a:p>
          <a:p>
            <a:pPr defTabSz="784225">
              <a:spcBef>
                <a:spcPts val="1700"/>
              </a:spcBef>
              <a:defRPr spc="-57" sz="5700"/>
            </a:pPr>
          </a:p>
          <a:p>
            <a:pPr defTabSz="784225">
              <a:spcBef>
                <a:spcPts val="1700"/>
              </a:spcBef>
              <a:defRPr spc="-57" sz="5700"/>
            </a:pPr>
            <a:r>
              <a:t>For example: "XYZ Grange needs new toilets for our bathrooms.  We are taking this opportunity to upgrade our facilities with higher toilets that are ADA compliant, and will be adding grab bars too. This project will cost $2,000.  We are asking for donations to help us fund this important project for our Grange Hall.”</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Send out a fundraising letter …"/>
          <p:cNvSpPr txBox="1"/>
          <p:nvPr>
            <p:ph type="title"/>
          </p:nvPr>
        </p:nvSpPr>
        <p:spPr>
          <a:xfrm>
            <a:off x="1206500" y="977560"/>
            <a:ext cx="21971000" cy="2026065"/>
          </a:xfrm>
          <a:prstGeom prst="rect">
            <a:avLst/>
          </a:prstGeom>
        </p:spPr>
        <p:txBody>
          <a:bodyPr/>
          <a:lstStyle>
            <a:lvl1pPr>
              <a:defRPr spc="-200" sz="10000"/>
            </a:lvl1pPr>
          </a:lstStyle>
          <a:p>
            <a:pPr/>
            <a:r>
              <a:t>Send out a fundraising letter …</a:t>
            </a:r>
          </a:p>
        </p:txBody>
      </p:sp>
      <p:sp>
        <p:nvSpPr>
          <p:cNvPr id="237" name="Fundraising letters should be printed on your Grange letterhead.  Be sure to post about this project on your social media as well, giving supporters a heads up that they will be receiving a mailing.…"/>
          <p:cNvSpPr txBox="1"/>
          <p:nvPr>
            <p:ph type="body" idx="1"/>
          </p:nvPr>
        </p:nvSpPr>
        <p:spPr>
          <a:xfrm>
            <a:off x="1206500" y="3293057"/>
            <a:ext cx="21971000" cy="9906676"/>
          </a:xfrm>
          <a:prstGeom prst="rect">
            <a:avLst/>
          </a:prstGeom>
        </p:spPr>
        <p:txBody>
          <a:bodyPr/>
          <a:lstStyle/>
          <a:p>
            <a:pPr defTabSz="734694">
              <a:spcBef>
                <a:spcPts val="1600"/>
              </a:spcBef>
              <a:defRPr spc="-53" sz="5340"/>
            </a:pPr>
            <a:r>
              <a:t>Fundraising letters should be printed on your Grange letterhead.  Be sure to post about this project on your social media as well, giving supporters a heads up that they will be receiving a mailing.</a:t>
            </a:r>
          </a:p>
          <a:p>
            <a:pPr defTabSz="734694">
              <a:spcBef>
                <a:spcPts val="1600"/>
              </a:spcBef>
              <a:defRPr spc="-53" sz="5340"/>
            </a:pPr>
          </a:p>
          <a:p>
            <a:pPr defTabSz="734694">
              <a:spcBef>
                <a:spcPts val="1600"/>
              </a:spcBef>
              <a:defRPr spc="-53" sz="5340"/>
            </a:pPr>
            <a:r>
              <a:t>Your mailer can also include supporting materials that you think might interest prospective donors. For example, a brochure with more information about your Grange’s work. Or, share a one-pager with information about how to join and volunteer.</a:t>
            </a:r>
          </a:p>
          <a:p>
            <a:pPr defTabSz="734694">
              <a:spcBef>
                <a:spcPts val="1600"/>
              </a:spcBef>
              <a:defRPr spc="-53" sz="5340"/>
            </a:pPr>
          </a:p>
          <a:p>
            <a:pPr defTabSz="734694">
              <a:spcBef>
                <a:spcPts val="1600"/>
              </a:spcBef>
              <a:defRPr spc="-53" sz="5340"/>
            </a:pPr>
            <a:r>
              <a:t>Keep expectations based on reality. Mail response rates tend to be around 5.3%.</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Creative Donation Opportunities …"/>
          <p:cNvSpPr txBox="1"/>
          <p:nvPr>
            <p:ph type="title"/>
          </p:nvPr>
        </p:nvSpPr>
        <p:spPr>
          <a:xfrm>
            <a:off x="1206500" y="977560"/>
            <a:ext cx="21971000" cy="2026065"/>
          </a:xfrm>
          <a:prstGeom prst="rect">
            <a:avLst/>
          </a:prstGeom>
        </p:spPr>
        <p:txBody>
          <a:bodyPr/>
          <a:lstStyle>
            <a:lvl1pPr>
              <a:defRPr spc="-200" sz="10000"/>
            </a:lvl1pPr>
          </a:lstStyle>
          <a:p>
            <a:pPr/>
            <a:r>
              <a:t>Creative Donation Opportunities …</a:t>
            </a:r>
          </a:p>
        </p:txBody>
      </p:sp>
      <p:sp>
        <p:nvSpPr>
          <p:cNvPr id="240" name="Utilize creative donations ideas - such as a Giving Day, Non Event Fundraiser, or Bakeless Bake Sale.…"/>
          <p:cNvSpPr txBox="1"/>
          <p:nvPr>
            <p:ph type="body" idx="1"/>
          </p:nvPr>
        </p:nvSpPr>
        <p:spPr>
          <a:xfrm>
            <a:off x="1206500" y="3685518"/>
            <a:ext cx="21971000" cy="9202416"/>
          </a:xfrm>
          <a:prstGeom prst="rect">
            <a:avLst/>
          </a:prstGeom>
        </p:spPr>
        <p:txBody>
          <a:bodyPr/>
          <a:lstStyle/>
          <a:p>
            <a:pPr defTabSz="668655">
              <a:spcBef>
                <a:spcPts val="1400"/>
              </a:spcBef>
              <a:defRPr spc="-48" sz="4860"/>
            </a:pPr>
            <a:r>
              <a:t>Utilize creative donations ideas - such as a Giving Day, Non Event Fundraiser, or Bakeless Bake Sale.  </a:t>
            </a:r>
          </a:p>
          <a:p>
            <a:pPr defTabSz="668655">
              <a:spcBef>
                <a:spcPts val="1400"/>
              </a:spcBef>
              <a:defRPr spc="-48" sz="4860"/>
            </a:pPr>
          </a:p>
          <a:p>
            <a:pPr defTabSz="668655">
              <a:spcBef>
                <a:spcPts val="1400"/>
              </a:spcBef>
              <a:defRPr spc="-48" sz="4860"/>
            </a:pPr>
            <a:r>
              <a:rPr b="1"/>
              <a:t>Non-Event Fundraiser: </a:t>
            </a:r>
            <a:r>
              <a:t>A non-event fundraising event is a clever way of asking for donations in a novel and humorous manner. This event will never actually happen — other than on paper. You send invitations to supporters for a spectacular event with scrumptious food, exciting entertainment, and a glamorous guest of honor.  The sky’s the limit since the event won’t actually occur.  Let your imagination run wild!  Supporters purchase tickets as their donation - and since the recipient gets nothing for their ticket purchase, make sure you include a notice with their thank you card highlighting what their donation will be used for.</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Creative Donation Opportunities …"/>
          <p:cNvSpPr txBox="1"/>
          <p:nvPr>
            <p:ph type="title"/>
          </p:nvPr>
        </p:nvSpPr>
        <p:spPr>
          <a:xfrm>
            <a:off x="1206500" y="977560"/>
            <a:ext cx="21971000" cy="2026065"/>
          </a:xfrm>
          <a:prstGeom prst="rect">
            <a:avLst/>
          </a:prstGeom>
        </p:spPr>
        <p:txBody>
          <a:bodyPr/>
          <a:lstStyle>
            <a:lvl1pPr>
              <a:defRPr spc="-200" sz="10000"/>
            </a:lvl1pPr>
          </a:lstStyle>
          <a:p>
            <a:pPr/>
            <a:r>
              <a:t>Creative Donation Opportunities …</a:t>
            </a:r>
          </a:p>
        </p:txBody>
      </p:sp>
      <p:sp>
        <p:nvSpPr>
          <p:cNvPr id="243" name="Giving Day: A giving day is essentially a one day fundraising campaign that your Grange can run to generate awareness and raise money to support your work. It’s a day dedicated to fundraising… an “all hands on deck,” 24 hour fundraising program.…"/>
          <p:cNvSpPr txBox="1"/>
          <p:nvPr>
            <p:ph type="body" idx="1"/>
          </p:nvPr>
        </p:nvSpPr>
        <p:spPr>
          <a:xfrm>
            <a:off x="1206500" y="3685518"/>
            <a:ext cx="21971000" cy="9202416"/>
          </a:xfrm>
          <a:prstGeom prst="rect">
            <a:avLst/>
          </a:prstGeom>
        </p:spPr>
        <p:txBody>
          <a:bodyPr/>
          <a:lstStyle/>
          <a:p>
            <a:pPr defTabSz="808990">
              <a:spcBef>
                <a:spcPts val="1700"/>
              </a:spcBef>
              <a:defRPr spc="-58" sz="5880"/>
            </a:pPr>
            <a:r>
              <a:rPr b="1"/>
              <a:t>Giving Day:</a:t>
            </a:r>
            <a:r>
              <a:t> A giving day is essentially a one day fundraising campaign that your Grange can run to generate awareness and raise money to support your work. It’s a day dedicated to fundraising… an “all hands on deck,” 24 hour fundraising program.</a:t>
            </a:r>
          </a:p>
          <a:p>
            <a:pPr defTabSz="808990">
              <a:spcBef>
                <a:spcPts val="1700"/>
              </a:spcBef>
              <a:defRPr spc="-58" sz="5880"/>
            </a:pPr>
          </a:p>
          <a:p>
            <a:pPr defTabSz="808990">
              <a:spcBef>
                <a:spcPts val="1700"/>
              </a:spcBef>
              <a:defRPr spc="-58" sz="5880"/>
            </a:pPr>
            <a:r>
              <a:rPr b="1"/>
              <a:t>Bakeless Bake Sale:</a:t>
            </a:r>
            <a:r>
              <a:t> In this instance, donations made are in the amount of a bake sale item purchase, or the cost of making items for a bake sale.  No baking and exchange of items happens - it's all donation based only.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Launch a Phone-a-Thon …"/>
          <p:cNvSpPr txBox="1"/>
          <p:nvPr>
            <p:ph type="title"/>
          </p:nvPr>
        </p:nvSpPr>
        <p:spPr>
          <a:xfrm>
            <a:off x="1206500" y="977560"/>
            <a:ext cx="21971000" cy="2026065"/>
          </a:xfrm>
          <a:prstGeom prst="rect">
            <a:avLst/>
          </a:prstGeom>
        </p:spPr>
        <p:txBody>
          <a:bodyPr/>
          <a:lstStyle>
            <a:lvl1pPr>
              <a:defRPr spc="-200" sz="10000"/>
            </a:lvl1pPr>
          </a:lstStyle>
          <a:p>
            <a:pPr/>
            <a:r>
              <a:t>Launch a Phone-a-Thon …</a:t>
            </a:r>
          </a:p>
        </p:txBody>
      </p:sp>
      <p:sp>
        <p:nvSpPr>
          <p:cNvPr id="246" name="During a phone-a-thon, donors receive a phone call asking them to support your Grange. They are typically asked to give a specific amount.  This is also a good way to keep in contact with existing members and Grange supporters who may not attend meetings"/>
          <p:cNvSpPr txBox="1"/>
          <p:nvPr>
            <p:ph type="body" idx="1"/>
          </p:nvPr>
        </p:nvSpPr>
        <p:spPr>
          <a:xfrm>
            <a:off x="1206500" y="3685518"/>
            <a:ext cx="21971000" cy="9202416"/>
          </a:xfrm>
          <a:prstGeom prst="rect">
            <a:avLst/>
          </a:prstGeom>
        </p:spPr>
        <p:txBody>
          <a:bodyPr/>
          <a:lstStyle>
            <a:lvl1pPr>
              <a:defRPr spc="-59" sz="6000"/>
            </a:lvl1pPr>
          </a:lstStyle>
          <a:p>
            <a:pPr/>
            <a:r>
              <a:t>During a phone-a-thon, donors receive a phone call asking them to support your Grange. They are typically asked to give a specific amount.  This is also a good way to keep in contact with existing members and Grange supporters who may not attend meetings or events. Be sure to share your gratitude for their past, present and future support!</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8" name="Merchandise Sales …"/>
          <p:cNvSpPr txBox="1"/>
          <p:nvPr>
            <p:ph type="title"/>
          </p:nvPr>
        </p:nvSpPr>
        <p:spPr>
          <a:xfrm>
            <a:off x="1206500" y="977560"/>
            <a:ext cx="21971000" cy="2026065"/>
          </a:xfrm>
          <a:prstGeom prst="rect">
            <a:avLst/>
          </a:prstGeom>
        </p:spPr>
        <p:txBody>
          <a:bodyPr/>
          <a:lstStyle>
            <a:lvl1pPr>
              <a:defRPr spc="-200" sz="10000"/>
            </a:lvl1pPr>
          </a:lstStyle>
          <a:p>
            <a:pPr/>
            <a:r>
              <a:t>Merchandise Sales …</a:t>
            </a:r>
          </a:p>
        </p:txBody>
      </p:sp>
      <p:sp>
        <p:nvSpPr>
          <p:cNvPr id="249" name="Create a unique T-Shirt design for your Grange and sell shirts.  Take pre-orders so your Grange doesn't have to put out the cash up-front and will also only have to print the amount ordered.…"/>
          <p:cNvSpPr txBox="1"/>
          <p:nvPr>
            <p:ph type="body" idx="1"/>
          </p:nvPr>
        </p:nvSpPr>
        <p:spPr>
          <a:xfrm>
            <a:off x="1206500" y="3685518"/>
            <a:ext cx="21971000" cy="9202416"/>
          </a:xfrm>
          <a:prstGeom prst="rect">
            <a:avLst/>
          </a:prstGeom>
        </p:spPr>
        <p:txBody>
          <a:bodyPr/>
          <a:lstStyle/>
          <a:p>
            <a:pPr marL="762000" indent="-762000">
              <a:buSzPct val="123000"/>
              <a:buChar char="•"/>
              <a:defRPr spc="-59" sz="6000"/>
            </a:pPr>
            <a:r>
              <a:t>Create a unique T-Shirt design for your Grange and sell shirts.  Take pre-orders so your Grange doesn't have to put out the cash up-front and will also only have to print the amount ordered.</a:t>
            </a:r>
          </a:p>
          <a:p>
            <a:pPr marL="762000" indent="-762000">
              <a:buSzPct val="123000"/>
              <a:buChar char="•"/>
              <a:defRPr spc="-59" sz="6000"/>
            </a:pPr>
          </a:p>
          <a:p>
            <a:pPr marL="762000" indent="-762000">
              <a:buSzPct val="123000"/>
              <a:buChar char="•"/>
              <a:defRPr spc="-59" sz="6000"/>
            </a:pPr>
            <a:r>
              <a:t>This model can be applied to other items as well, such as mugs, water bottles and tumblers, tote bags, stickers and more!  Poll your members to see what types of items they are interested in.</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Host a Raffle …"/>
          <p:cNvSpPr txBox="1"/>
          <p:nvPr>
            <p:ph type="title"/>
          </p:nvPr>
        </p:nvSpPr>
        <p:spPr>
          <a:xfrm>
            <a:off x="1206500" y="977560"/>
            <a:ext cx="21971000" cy="2026065"/>
          </a:xfrm>
          <a:prstGeom prst="rect">
            <a:avLst/>
          </a:prstGeom>
        </p:spPr>
        <p:txBody>
          <a:bodyPr/>
          <a:lstStyle>
            <a:lvl1pPr>
              <a:defRPr spc="-200" sz="10000"/>
            </a:lvl1pPr>
          </a:lstStyle>
          <a:p>
            <a:pPr/>
            <a:r>
              <a:t>Host a Raffle …</a:t>
            </a:r>
          </a:p>
        </p:txBody>
      </p:sp>
      <p:sp>
        <p:nvSpPr>
          <p:cNvPr id="252" name="Have members go out to local businesses and collect gift certificates for prizes. Be sure to promote and thank the business who are sponsoring prizes. Raffle fundraising provides an opportunity for your Grange to establish a mutually beneficial relations"/>
          <p:cNvSpPr txBox="1"/>
          <p:nvPr>
            <p:ph type="body" idx="1"/>
          </p:nvPr>
        </p:nvSpPr>
        <p:spPr>
          <a:xfrm>
            <a:off x="1206500" y="3685518"/>
            <a:ext cx="21971000" cy="9202416"/>
          </a:xfrm>
          <a:prstGeom prst="rect">
            <a:avLst/>
          </a:prstGeom>
        </p:spPr>
        <p:txBody>
          <a:bodyPr/>
          <a:lstStyle/>
          <a:p>
            <a:pPr marL="723900" indent="-723900" defTabSz="784225">
              <a:spcBef>
                <a:spcPts val="1700"/>
              </a:spcBef>
              <a:buSzPct val="123000"/>
              <a:buChar char="•"/>
              <a:defRPr spc="-57" sz="5700"/>
            </a:pPr>
            <a:r>
              <a:t>Have members go out to local businesses and collect gift certificates for prizes. Be sure to promote and thank the business who are sponsoring prizes. Raffle fundraising provides an opportunity for your Grange to establish a mutually beneficial relationship with local businesses.</a:t>
            </a:r>
          </a:p>
          <a:p>
            <a:pPr marL="723900" indent="-723900" defTabSz="784225">
              <a:spcBef>
                <a:spcPts val="1700"/>
              </a:spcBef>
              <a:buSzPct val="123000"/>
              <a:buChar char="•"/>
              <a:defRPr spc="-57" sz="5700"/>
            </a:pPr>
            <a:r>
              <a:t>Get the proper permits from your town/state, and register accordingly. There may be fees associated with this process.</a:t>
            </a:r>
          </a:p>
          <a:p>
            <a:pPr marL="723900" indent="-723900" defTabSz="784225">
              <a:spcBef>
                <a:spcPts val="1700"/>
              </a:spcBef>
              <a:buSzPct val="123000"/>
              <a:buChar char="•"/>
              <a:defRPr spc="-57" sz="5700"/>
            </a:pPr>
            <a:r>
              <a:t>Have tickets printed by your local printer, and then have members sell the tickets. Each ticket holder has an equal chance of winning the prizes offered.</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Host a Raffle …"/>
          <p:cNvSpPr txBox="1"/>
          <p:nvPr>
            <p:ph type="title"/>
          </p:nvPr>
        </p:nvSpPr>
        <p:spPr>
          <a:xfrm>
            <a:off x="1206500" y="977560"/>
            <a:ext cx="21971000" cy="2026065"/>
          </a:xfrm>
          <a:prstGeom prst="rect">
            <a:avLst/>
          </a:prstGeom>
        </p:spPr>
        <p:txBody>
          <a:bodyPr/>
          <a:lstStyle>
            <a:lvl1pPr>
              <a:defRPr spc="-200" sz="10000"/>
            </a:lvl1pPr>
          </a:lstStyle>
          <a:p>
            <a:pPr/>
            <a:r>
              <a:t>Host a Raffle …</a:t>
            </a:r>
          </a:p>
        </p:txBody>
      </p:sp>
      <p:sp>
        <p:nvSpPr>
          <p:cNvPr id="255" name="Keep the ticket pricing low so that the tickets will easily sell.  In a tight economy, supporters might hesitate to donate a larger amount, but almost everyone can afford a raffle ticket.  Supporters might be willing to spend a $1 or $2 where they may no"/>
          <p:cNvSpPr txBox="1"/>
          <p:nvPr>
            <p:ph type="body" idx="1"/>
          </p:nvPr>
        </p:nvSpPr>
        <p:spPr>
          <a:xfrm>
            <a:off x="1206500" y="3685518"/>
            <a:ext cx="21971000" cy="9202416"/>
          </a:xfrm>
          <a:prstGeom prst="rect">
            <a:avLst/>
          </a:prstGeom>
        </p:spPr>
        <p:txBody>
          <a:bodyPr/>
          <a:lstStyle/>
          <a:p>
            <a:pPr marL="723900" indent="-723900" defTabSz="784225">
              <a:spcBef>
                <a:spcPts val="1700"/>
              </a:spcBef>
              <a:buSzPct val="123000"/>
              <a:buChar char="•"/>
              <a:defRPr spc="-57" sz="5700"/>
            </a:pPr>
            <a:r>
              <a:t>Keep the ticket pricing low so that the tickets will easily sell.  In a tight economy, supporters might hesitate to donate a larger amount, but almost everyone can afford a raffle ticket.  Supporters might be willing to spend a $1 or $2 where they may not want to spend $5, $10 or more.</a:t>
            </a:r>
          </a:p>
          <a:p>
            <a:pPr marL="723900" indent="-723900" defTabSz="784225">
              <a:spcBef>
                <a:spcPts val="1700"/>
              </a:spcBef>
              <a:buSzPct val="123000"/>
              <a:buChar char="•"/>
              <a:defRPr spc="-57" sz="5700"/>
            </a:pPr>
            <a:r>
              <a:t>Draw the winners at your Grange's Fair or an open house, so prospective winners can be present.</a:t>
            </a:r>
          </a:p>
          <a:p>
            <a:pPr marL="723900" indent="-723900" defTabSz="784225">
              <a:spcBef>
                <a:spcPts val="1700"/>
              </a:spcBef>
              <a:buSzPct val="123000"/>
              <a:buChar char="•"/>
              <a:defRPr spc="-57" sz="5700"/>
            </a:pPr>
            <a:r>
              <a:t>Do a cost analysis first to be sure you will exceed your break-even point by a comfortable margin.  Good record keeping is essential to keep track of costs and ticket sales.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Granges rely on donations and fundraising as an essential part of their funding.  These are from a mixture of funding sources, many of which are labor-intensive.…"/>
          <p:cNvSpPr txBox="1"/>
          <p:nvPr>
            <p:ph type="body" idx="1"/>
          </p:nvPr>
        </p:nvSpPr>
        <p:spPr>
          <a:xfrm>
            <a:off x="1206500" y="1558086"/>
            <a:ext cx="21971000" cy="10946430"/>
          </a:xfrm>
          <a:prstGeom prst="rect">
            <a:avLst/>
          </a:prstGeom>
        </p:spPr>
        <p:txBody>
          <a:bodyPr/>
          <a:lstStyle/>
          <a:p>
            <a:pPr>
              <a:defRPr sz="5500"/>
            </a:pPr>
            <a:r>
              <a:t>Granges rely on donations and fundraising as an essential part of their funding.  These are from a mixture of funding sources, many of which are labor-intensive. </a:t>
            </a:r>
          </a:p>
          <a:p>
            <a:pPr>
              <a:defRPr sz="5500"/>
            </a:pPr>
          </a:p>
          <a:p>
            <a:pPr>
              <a:defRPr sz="5500"/>
            </a:pPr>
            <a:r>
              <a:t>Fundraising raises awareness for worthwhile local causes.</a:t>
            </a:r>
            <a:br/>
            <a:r>
              <a:t>A Grange's mission should be aligned with the significant needs in their communities.</a:t>
            </a:r>
          </a:p>
          <a:p>
            <a:pPr>
              <a:defRPr sz="5500"/>
            </a:pPr>
            <a:r>
              <a:t>Fundraising will help Granges identify weaknesses and vulnerabilities in their organizational structure, and is a critical step in strengthening the organization. </a:t>
            </a:r>
          </a:p>
          <a:p>
            <a:pPr>
              <a:defRPr sz="5500"/>
            </a:pPr>
          </a:p>
          <a:p>
            <a:pPr>
              <a:defRPr sz="5500"/>
            </a:pPr>
            <a:r>
              <a:t>Granges will need to have some sort of prioritizing and planning in place to ask for support and be successful in attaining it.</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Host a Raffle …"/>
          <p:cNvSpPr txBox="1"/>
          <p:nvPr>
            <p:ph type="title"/>
          </p:nvPr>
        </p:nvSpPr>
        <p:spPr>
          <a:xfrm>
            <a:off x="1206500" y="977560"/>
            <a:ext cx="21971000" cy="2026065"/>
          </a:xfrm>
          <a:prstGeom prst="rect">
            <a:avLst/>
          </a:prstGeom>
        </p:spPr>
        <p:txBody>
          <a:bodyPr/>
          <a:lstStyle>
            <a:lvl1pPr>
              <a:defRPr spc="-200" sz="10000"/>
            </a:lvl1pPr>
          </a:lstStyle>
          <a:p>
            <a:pPr/>
            <a:r>
              <a:t>Host a Raffle …</a:t>
            </a:r>
          </a:p>
        </p:txBody>
      </p:sp>
      <p:sp>
        <p:nvSpPr>
          <p:cNvPr id="258" name="Raffle Note:  If an individual prize is valued at more than $600, and more than 300 times the ticket price, then, your Grange must report the winnings to the IRS using a W-2 G form. For example, if raffle tickets cost $50 each to purchase, and the prize "/>
          <p:cNvSpPr txBox="1"/>
          <p:nvPr>
            <p:ph type="body" idx="1"/>
          </p:nvPr>
        </p:nvSpPr>
        <p:spPr>
          <a:xfrm>
            <a:off x="1206500" y="3685518"/>
            <a:ext cx="21971000" cy="9202416"/>
          </a:xfrm>
          <a:prstGeom prst="rect">
            <a:avLst/>
          </a:prstGeom>
        </p:spPr>
        <p:txBody>
          <a:bodyPr/>
          <a:lstStyle/>
          <a:p>
            <a:pPr marL="716280" indent="-716280" defTabSz="775969">
              <a:spcBef>
                <a:spcPts val="1600"/>
              </a:spcBef>
              <a:buSzPct val="123000"/>
              <a:buChar char="•"/>
              <a:defRPr spc="-56" sz="5640"/>
            </a:pPr>
            <a:r>
              <a:rPr b="1"/>
              <a:t>Raffle Note:</a:t>
            </a:r>
            <a:r>
              <a:t>  If an individual prize is valued at more than $600, and more than 300 times the ticket price, then, your Grange must report the winnings to the IRS using a W-2 G form. For example, if raffle tickets cost $50 each to purchase, and the prize is a $20,000 car, (greater than $50 x 300) then the Grange would have to report the winnings to the IRS on a W-2 G form.  Also, the hosting organization must withhold and deposit federal income tax on the winnings. There are penalties for failure to withhold. Tax withholding is required when the prize is more than $5,000 and more than 300 times the ticket price. The withholding rate is 28% of the prize.</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Matching Gifts …"/>
          <p:cNvSpPr txBox="1"/>
          <p:nvPr>
            <p:ph type="title"/>
          </p:nvPr>
        </p:nvSpPr>
        <p:spPr>
          <a:xfrm>
            <a:off x="1206500" y="977560"/>
            <a:ext cx="21971000" cy="2026065"/>
          </a:xfrm>
          <a:prstGeom prst="rect">
            <a:avLst/>
          </a:prstGeom>
        </p:spPr>
        <p:txBody>
          <a:bodyPr/>
          <a:lstStyle>
            <a:lvl1pPr>
              <a:defRPr spc="-200" sz="10000"/>
            </a:lvl1pPr>
          </a:lstStyle>
          <a:p>
            <a:pPr/>
            <a:r>
              <a:t>Matching Gifts …</a:t>
            </a:r>
          </a:p>
        </p:txBody>
      </p:sp>
      <p:sp>
        <p:nvSpPr>
          <p:cNvPr id="261" name="Matching gifts are essentially a “Buy One, Get One Free” sale available to Granges through corporate philanthropy programs. When your supporters work for companies that offer matching gift initiatives, eligible individuals can request that their employer"/>
          <p:cNvSpPr txBox="1"/>
          <p:nvPr>
            <p:ph type="body" idx="1"/>
          </p:nvPr>
        </p:nvSpPr>
        <p:spPr>
          <a:xfrm>
            <a:off x="1206500" y="3685518"/>
            <a:ext cx="21971000" cy="9202416"/>
          </a:xfrm>
          <a:prstGeom prst="rect">
            <a:avLst/>
          </a:prstGeom>
        </p:spPr>
        <p:txBody>
          <a:bodyPr/>
          <a:lstStyle/>
          <a:p>
            <a:pPr marL="723900" indent="-723900" defTabSz="784225">
              <a:spcBef>
                <a:spcPts val="1700"/>
              </a:spcBef>
              <a:buSzPct val="123000"/>
              <a:buChar char="•"/>
              <a:defRPr spc="-57" sz="5700"/>
            </a:pPr>
            <a:r>
              <a:t>Matching gifts are essentially a “Buy One, Get One Free” sale available to Granges through corporate philanthropy programs. When your supporters work for companies that offer matching gift initiatives, eligible individuals can request that their employer double their gift to your Grange. </a:t>
            </a:r>
          </a:p>
          <a:p>
            <a:pPr marL="723900" indent="-723900" defTabSz="784225">
              <a:spcBef>
                <a:spcPts val="1700"/>
              </a:spcBef>
              <a:buSzPct val="123000"/>
              <a:buChar char="•"/>
              <a:defRPr spc="-57" sz="5700"/>
            </a:pPr>
          </a:p>
          <a:p>
            <a:pPr marL="723900" indent="-723900" defTabSz="784225">
              <a:spcBef>
                <a:spcPts val="1700"/>
              </a:spcBef>
              <a:buSzPct val="123000"/>
              <a:buChar char="•"/>
              <a:defRPr spc="-57" sz="5700"/>
            </a:pPr>
            <a:r>
              <a:t>After a supporter makes a contribution, they then submit paperwork to their employer’s HR department. If the donation and your Grange are eligible, the company will cut a check to your Grange.</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Matching Gifts …"/>
          <p:cNvSpPr txBox="1"/>
          <p:nvPr>
            <p:ph type="title"/>
          </p:nvPr>
        </p:nvSpPr>
        <p:spPr>
          <a:xfrm>
            <a:off x="1206500" y="977560"/>
            <a:ext cx="21971000" cy="2026065"/>
          </a:xfrm>
          <a:prstGeom prst="rect">
            <a:avLst/>
          </a:prstGeom>
        </p:spPr>
        <p:txBody>
          <a:bodyPr/>
          <a:lstStyle>
            <a:lvl1pPr>
              <a:defRPr spc="-200" sz="10000"/>
            </a:lvl1pPr>
          </a:lstStyle>
          <a:p>
            <a:pPr/>
            <a:r>
              <a:t>Matching Gifts …</a:t>
            </a:r>
          </a:p>
        </p:txBody>
      </p:sp>
      <p:sp>
        <p:nvSpPr>
          <p:cNvPr id="264" name="Note that these type of donations to Granges may need to go through the CT State Grange Foundation in order to be eligible.  Contact Foundation Director Sue Masino at info@ctstategrangefoundation.org for more information.…"/>
          <p:cNvSpPr txBox="1"/>
          <p:nvPr>
            <p:ph type="body" idx="1"/>
          </p:nvPr>
        </p:nvSpPr>
        <p:spPr>
          <a:xfrm>
            <a:off x="1206500" y="3685518"/>
            <a:ext cx="21971000" cy="9202416"/>
          </a:xfrm>
          <a:prstGeom prst="rect">
            <a:avLst/>
          </a:prstGeom>
        </p:spPr>
        <p:txBody>
          <a:bodyPr/>
          <a:lstStyle/>
          <a:p>
            <a:pPr marL="762000" indent="-762000">
              <a:buSzPct val="123000"/>
              <a:buChar char="•"/>
              <a:defRPr spc="-59" sz="6000"/>
            </a:pPr>
            <a:r>
              <a:t>Note that these type of donations to Granges may need to go through the CT State Grange Foundation in order to be eligible.  Contact Foundation Director Sue Masino at info@ctstategrangefoundation.org for more information.  </a:t>
            </a:r>
          </a:p>
          <a:p>
            <a:pPr marL="762000" indent="-762000">
              <a:buSzPct val="123000"/>
              <a:buChar char="•"/>
              <a:defRPr spc="-59" sz="6000"/>
            </a:pPr>
          </a:p>
          <a:p>
            <a:pPr marL="762000" indent="-762000">
              <a:buSzPct val="123000"/>
              <a:buChar char="•"/>
              <a:defRPr spc="-59" sz="6000"/>
            </a:pPr>
            <a:r>
              <a:t>If a company sends your Grange a matching donation, make sure you acknowledge both the original donor that requested it and the corporation that provided it.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Apply for a Grant …"/>
          <p:cNvSpPr txBox="1"/>
          <p:nvPr>
            <p:ph type="title"/>
          </p:nvPr>
        </p:nvSpPr>
        <p:spPr>
          <a:xfrm>
            <a:off x="1206500" y="977560"/>
            <a:ext cx="21971000" cy="2026065"/>
          </a:xfrm>
          <a:prstGeom prst="rect">
            <a:avLst/>
          </a:prstGeom>
        </p:spPr>
        <p:txBody>
          <a:bodyPr/>
          <a:lstStyle>
            <a:lvl1pPr>
              <a:defRPr spc="-200" sz="10000"/>
            </a:lvl1pPr>
          </a:lstStyle>
          <a:p>
            <a:pPr/>
            <a:r>
              <a:t>Apply for a Grant …</a:t>
            </a:r>
          </a:p>
        </p:txBody>
      </p:sp>
      <p:sp>
        <p:nvSpPr>
          <p:cNvPr id="267" name="Grants can be a highly effective way to raise money.  Many Granges have taken advantage of this option to help with special projects, hall renovations and upkeep, and more.  Grants often require a lot of legwork and paperwork, and they do require a speci"/>
          <p:cNvSpPr txBox="1"/>
          <p:nvPr>
            <p:ph type="body" idx="1"/>
          </p:nvPr>
        </p:nvSpPr>
        <p:spPr>
          <a:xfrm>
            <a:off x="1206500" y="3685518"/>
            <a:ext cx="21971000" cy="9202416"/>
          </a:xfrm>
          <a:prstGeom prst="rect">
            <a:avLst/>
          </a:prstGeom>
        </p:spPr>
        <p:txBody>
          <a:bodyPr/>
          <a:lstStyle>
            <a:lvl1pPr marL="746760" indent="-746760" defTabSz="808990">
              <a:spcBef>
                <a:spcPts val="1700"/>
              </a:spcBef>
              <a:buSzPct val="123000"/>
              <a:buChar char="•"/>
              <a:defRPr spc="-58" sz="5880"/>
            </a:lvl1pPr>
          </a:lstStyle>
          <a:p>
            <a:pPr/>
            <a:r>
              <a:t>Grants can be a highly effective way to raise money.  Many Granges have taken advantage of this option to help with special projects, hall renovations and upkeep, and more.  Grants often require a lot of legwork and paperwork, and they do require a specific procedure using the CT State Grange Foundation.  Granges are not 501c3 organizations, but the Foundation is.  So any tax-deductible grant money must go through the Foundation.  For details contact Foundation President Susan Masino, or CT State Grange Secretary Todd Gelineau.</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CT State Grange Grants …"/>
          <p:cNvSpPr txBox="1"/>
          <p:nvPr>
            <p:ph type="title"/>
          </p:nvPr>
        </p:nvSpPr>
        <p:spPr>
          <a:xfrm>
            <a:off x="1206500" y="977560"/>
            <a:ext cx="21971000" cy="2026065"/>
          </a:xfrm>
          <a:prstGeom prst="rect">
            <a:avLst/>
          </a:prstGeom>
        </p:spPr>
        <p:txBody>
          <a:bodyPr/>
          <a:lstStyle>
            <a:lvl1pPr>
              <a:defRPr spc="-200" sz="10000"/>
            </a:lvl1pPr>
          </a:lstStyle>
          <a:p>
            <a:pPr/>
            <a:r>
              <a:t>CT State Grange Grants …</a:t>
            </a:r>
          </a:p>
        </p:txBody>
      </p:sp>
      <p:sp>
        <p:nvSpPr>
          <p:cNvPr id="270" name="The CT State Grange and the CT State Grange Foundation also offer internal Grants to Granges.…"/>
          <p:cNvSpPr txBox="1"/>
          <p:nvPr>
            <p:ph type="body" idx="1"/>
          </p:nvPr>
        </p:nvSpPr>
        <p:spPr>
          <a:xfrm>
            <a:off x="1206500" y="3685518"/>
            <a:ext cx="21971000" cy="9202416"/>
          </a:xfrm>
          <a:prstGeom prst="rect">
            <a:avLst/>
          </a:prstGeom>
        </p:spPr>
        <p:txBody>
          <a:bodyPr/>
          <a:lstStyle/>
          <a:p>
            <a:pPr>
              <a:defRPr spc="-59" sz="6000"/>
            </a:pPr>
            <a:r>
              <a:t>The CT State Grange and the CT State Grange Foundation also offer internal Grants to Granges.  </a:t>
            </a:r>
          </a:p>
          <a:p>
            <a:pPr marL="762000" indent="-762000">
              <a:buSzPct val="123000"/>
              <a:buChar char="•"/>
              <a:defRPr spc="-59" sz="6000"/>
            </a:pPr>
          </a:p>
          <a:p>
            <a:pPr marL="762000" indent="-762000">
              <a:buSzPct val="123000"/>
              <a:buChar char="•"/>
              <a:defRPr spc="-59" sz="6000"/>
            </a:pPr>
            <a:r>
              <a:rPr b="1"/>
              <a:t>Grange Hall Capital Improvement Grants</a:t>
            </a:r>
            <a:r>
              <a:t> - Each Grange with a hall can apply to the Connecticut State Grange Foundation for a capital improvement grant of $1000 every 2 years. This is a great way to keep your Grange Hall in tip-top shape, and looking good. For more information, email Todd at secretary@ctstategrange.org.</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CT State Grange Grants …"/>
          <p:cNvSpPr txBox="1"/>
          <p:nvPr>
            <p:ph type="title"/>
          </p:nvPr>
        </p:nvSpPr>
        <p:spPr>
          <a:xfrm>
            <a:off x="1206500" y="977560"/>
            <a:ext cx="21971000" cy="2026065"/>
          </a:xfrm>
          <a:prstGeom prst="rect">
            <a:avLst/>
          </a:prstGeom>
        </p:spPr>
        <p:txBody>
          <a:bodyPr/>
          <a:lstStyle>
            <a:lvl1pPr>
              <a:defRPr spc="-200" sz="10000"/>
            </a:lvl1pPr>
          </a:lstStyle>
          <a:p>
            <a:pPr/>
            <a:r>
              <a:t>CT State Grange Grants …</a:t>
            </a:r>
          </a:p>
        </p:txBody>
      </p:sp>
      <p:sp>
        <p:nvSpPr>
          <p:cNvPr id="273" name="Does your Grange Hall have internet? The Connecticut State Grange is offering a $250.00 grant for internet hookup for each Grange Hall. All that is needed is a written request and a copy of the Grange's minutes with a motion to request this Grant. This i"/>
          <p:cNvSpPr txBox="1"/>
          <p:nvPr>
            <p:ph type="body" idx="1"/>
          </p:nvPr>
        </p:nvSpPr>
        <p:spPr>
          <a:xfrm>
            <a:off x="1206500" y="3685518"/>
            <a:ext cx="21971000" cy="9202416"/>
          </a:xfrm>
          <a:prstGeom prst="rect">
            <a:avLst/>
          </a:prstGeom>
        </p:spPr>
        <p:txBody>
          <a:bodyPr/>
          <a:lstStyle/>
          <a:p>
            <a:pPr marL="670559" indent="-670559" defTabSz="726440">
              <a:spcBef>
                <a:spcPts val="1500"/>
              </a:spcBef>
              <a:buSzPct val="123000"/>
              <a:buChar char="•"/>
              <a:defRPr spc="-52" sz="5280"/>
            </a:pPr>
            <a:r>
              <a:rPr b="1"/>
              <a:t>Does your Grange Hall have internet?</a:t>
            </a:r>
            <a:r>
              <a:t> The Connecticut State Grange is offering a $250.00 grant for internet hookup for each Grange Hall. All that is needed is a written request and a copy of the Grange's minutes with a motion to request this Grant. This is a great opportunity! E-mail secretary@ctstategrange.org for details.</a:t>
            </a:r>
          </a:p>
          <a:p>
            <a:pPr marL="670559" indent="-670559" defTabSz="726440">
              <a:spcBef>
                <a:spcPts val="1500"/>
              </a:spcBef>
              <a:buSzPct val="123000"/>
              <a:buChar char="•"/>
              <a:defRPr spc="-52" sz="5280"/>
            </a:pPr>
          </a:p>
          <a:p>
            <a:pPr marL="670559" indent="-670559" defTabSz="726440">
              <a:spcBef>
                <a:spcPts val="1500"/>
              </a:spcBef>
              <a:buSzPct val="123000"/>
              <a:buChar char="•"/>
              <a:defRPr spc="-52" sz="5280"/>
            </a:pPr>
            <a:r>
              <a:rPr b="1"/>
              <a:t>Community Service Grants Available</a:t>
            </a:r>
            <a:r>
              <a:t> - There is grant money available to Connecticut Granges for their Community Service work. The CT State Grange is offering $150 to Granges who are starting a new Community Service project. Applications are available by sending an e-mail to secretary@ctstategrange.org.</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CT State Grange Grants …"/>
          <p:cNvSpPr txBox="1"/>
          <p:nvPr>
            <p:ph type="title"/>
          </p:nvPr>
        </p:nvSpPr>
        <p:spPr>
          <a:xfrm>
            <a:off x="1206500" y="977560"/>
            <a:ext cx="21971000" cy="2026065"/>
          </a:xfrm>
          <a:prstGeom prst="rect">
            <a:avLst/>
          </a:prstGeom>
        </p:spPr>
        <p:txBody>
          <a:bodyPr/>
          <a:lstStyle>
            <a:lvl1pPr>
              <a:defRPr spc="-200" sz="10000"/>
            </a:lvl1pPr>
          </a:lstStyle>
          <a:p>
            <a:pPr/>
            <a:r>
              <a:t>CT State Grange Grants …</a:t>
            </a:r>
          </a:p>
        </p:txBody>
      </p:sp>
      <p:sp>
        <p:nvSpPr>
          <p:cNvPr id="276" name="Grant opportunities suggested by the CT State Grange Foundation -…"/>
          <p:cNvSpPr txBox="1"/>
          <p:nvPr>
            <p:ph type="body" idx="1"/>
          </p:nvPr>
        </p:nvSpPr>
        <p:spPr>
          <a:xfrm>
            <a:off x="1206500" y="3685518"/>
            <a:ext cx="21971000" cy="9202416"/>
          </a:xfrm>
          <a:prstGeom prst="rect">
            <a:avLst/>
          </a:prstGeom>
        </p:spPr>
        <p:txBody>
          <a:bodyPr/>
          <a:lstStyle/>
          <a:p>
            <a:pPr defTabSz="668655">
              <a:spcBef>
                <a:spcPts val="1400"/>
              </a:spcBef>
              <a:defRPr b="1" spc="-48" sz="4860"/>
            </a:pPr>
            <a:r>
              <a:t>Grant opportunities suggested by the CT State Grange Foundation -</a:t>
            </a:r>
          </a:p>
          <a:p>
            <a:pPr marL="617219" indent="-617219" defTabSz="668655">
              <a:spcBef>
                <a:spcPts val="1400"/>
              </a:spcBef>
              <a:buSzPct val="123000"/>
              <a:buChar char="•"/>
              <a:defRPr spc="-48" sz="4860"/>
            </a:pPr>
          </a:p>
          <a:p>
            <a:pPr marL="617219" indent="-617219" defTabSz="668655">
              <a:spcBef>
                <a:spcPts val="1400"/>
              </a:spcBef>
              <a:buSzPct val="123000"/>
              <a:buChar char="•"/>
              <a:defRPr spc="-48" sz="4860"/>
            </a:pPr>
            <a:r>
              <a:t>The CT Neighborhood Assistance Act Grant is available to Granges. Granges can apply for energy upgrades and more. Those who apply do not need to be a 501c3, so this is a good opportunity for Granges to apply.  There is no guarantee on approval.  Here's the link for application information and forms --</a:t>
            </a:r>
            <a:br/>
            <a:br/>
            <a:r>
              <a:rPr u="sng">
                <a:hlinkClick r:id="rId2" invalidUrl="" action="" tgtFrame="" tooltip="" history="1" highlightClick="0" endSnd="0"/>
              </a:rPr>
              <a:t>https://portal.ct.gov/DRS/Credit-Programs/Neighborhood-Assistance/Neighborhood-Assistance-Act-Tax-Credit-Program</a:t>
            </a:r>
            <a:br/>
            <a:br/>
            <a:r>
              <a:t>Email Foundation Director Sue Masino at info@ctstategrangefoundation.org for more information.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AdobeStock_194226274.jpeg" descr="AdobeStock_194226274.jpeg"/>
          <p:cNvPicPr>
            <a:picLocks noChangeAspect="1"/>
          </p:cNvPicPr>
          <p:nvPr>
            <p:ph type="pic" idx="21"/>
          </p:nvPr>
        </p:nvPicPr>
        <p:blipFill>
          <a:blip r:embed="rId2">
            <a:extLst/>
          </a:blip>
          <a:srcRect l="0" t="7786" r="0" b="7786"/>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A few Final Thoughts on Fundraising …"/>
          <p:cNvSpPr txBox="1"/>
          <p:nvPr>
            <p:ph type="title"/>
          </p:nvPr>
        </p:nvSpPr>
        <p:spPr>
          <a:xfrm>
            <a:off x="1206496" y="3741449"/>
            <a:ext cx="21971004" cy="6233102"/>
          </a:xfrm>
          <a:prstGeom prst="rect">
            <a:avLst/>
          </a:prstGeom>
        </p:spPr>
        <p:txBody>
          <a:bodyPr/>
          <a:lstStyle/>
          <a:p>
            <a:pPr lvl="1">
              <a:lnSpc>
                <a:spcPct val="100000"/>
              </a:lnSpc>
              <a:defRPr b="0" spc="-232" sz="11600">
                <a:solidFill>
                  <a:srgbClr val="FFFFFF"/>
                </a:solidFill>
                <a:latin typeface="Helvetica Neue Medium"/>
                <a:ea typeface="Helvetica Neue Medium"/>
                <a:cs typeface="Helvetica Neue Medium"/>
                <a:sym typeface="Helvetica Neue Medium"/>
              </a:defRPr>
            </a:pPr>
            <a:r>
              <a:t>A few Final Thoughts on Fundraising …</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Keep your fundraising drive or event true to your Grange’s personality and interests. You don’t have to host a gala or a golf tournament. If your supporters are a “blue jeans and BBQ” crowd, embrace it! Unique events can be especially memorable and fun.…"/>
          <p:cNvSpPr txBox="1"/>
          <p:nvPr>
            <p:ph type="body" idx="1"/>
          </p:nvPr>
        </p:nvSpPr>
        <p:spPr>
          <a:xfrm>
            <a:off x="1206500" y="1244651"/>
            <a:ext cx="15560060" cy="11643283"/>
          </a:xfrm>
          <a:prstGeom prst="rect">
            <a:avLst/>
          </a:prstGeom>
        </p:spPr>
        <p:txBody>
          <a:bodyPr/>
          <a:lstStyle/>
          <a:p>
            <a:pPr marL="739140" indent="-739140" defTabSz="800735">
              <a:spcBef>
                <a:spcPts val="1700"/>
              </a:spcBef>
              <a:buSzPct val="123000"/>
              <a:buChar char="•"/>
              <a:defRPr spc="-58" sz="5820"/>
            </a:pPr>
            <a:r>
              <a:t>Keep your fundraising drive or event true to your Grange’s personality and interests. You don’t have to host a gala or a golf tournament. If your supporters are a “blue jeans and BBQ” crowd, embrace it! Unique events can be especially memorable and fun.</a:t>
            </a:r>
          </a:p>
          <a:p>
            <a:pPr marL="739140" indent="-739140" defTabSz="800735">
              <a:spcBef>
                <a:spcPts val="1700"/>
              </a:spcBef>
              <a:buSzPct val="123000"/>
              <a:buChar char="•"/>
              <a:defRPr spc="-58" sz="5820"/>
            </a:pPr>
            <a:r>
              <a:t>Keep your supporters informed of your fundraising needs and goals.  The more informed people are, the more they are willing to lend a hand (including financially.)</a:t>
            </a:r>
          </a:p>
          <a:p>
            <a:pPr marL="739140" indent="-739140" defTabSz="800735">
              <a:spcBef>
                <a:spcPts val="1700"/>
              </a:spcBef>
              <a:buSzPct val="123000"/>
              <a:buChar char="•"/>
              <a:defRPr spc="-58" sz="5820"/>
            </a:pPr>
            <a:r>
              <a:t>Have a fundraising thermometer to track your progress.</a:t>
            </a:r>
          </a:p>
        </p:txBody>
      </p:sp>
      <p:pic>
        <p:nvPicPr>
          <p:cNvPr id="283" name="thermometer.jpg" descr="thermometer.jpg"/>
          <p:cNvPicPr>
            <a:picLocks noChangeAspect="1"/>
          </p:cNvPicPr>
          <p:nvPr/>
        </p:nvPicPr>
        <p:blipFill>
          <a:blip r:embed="rId2">
            <a:extLst/>
          </a:blip>
          <a:stretch>
            <a:fillRect/>
          </a:stretch>
        </p:blipFill>
        <p:spPr>
          <a:xfrm>
            <a:off x="18636989" y="942762"/>
            <a:ext cx="4351739" cy="11830475"/>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Why are fundraisers so vital to your Grange's success?"/>
          <p:cNvSpPr txBox="1"/>
          <p:nvPr>
            <p:ph type="title"/>
          </p:nvPr>
        </p:nvSpPr>
        <p:spPr>
          <a:xfrm>
            <a:off x="1181439" y="1203106"/>
            <a:ext cx="12553836" cy="4049742"/>
          </a:xfrm>
          <a:prstGeom prst="rect">
            <a:avLst/>
          </a:prstGeom>
        </p:spPr>
        <p:txBody>
          <a:bodyPr/>
          <a:lstStyle>
            <a:lvl1pPr defTabSz="2389572">
              <a:defRPr spc="-195" sz="9800"/>
            </a:lvl1pPr>
          </a:lstStyle>
          <a:p>
            <a:pPr/>
            <a:r>
              <a:t>Why are fundraisers so vital to your Grange's success?</a:t>
            </a:r>
          </a:p>
        </p:txBody>
      </p:sp>
      <p:sp>
        <p:nvSpPr>
          <p:cNvPr id="163" name="Fundraising is so much more than raising funds. If done right, fundraising is developing your Grange into a high functioning, networked, sustainable, impactful force for community good!"/>
          <p:cNvSpPr txBox="1"/>
          <p:nvPr>
            <p:ph type="body" sz="half" idx="1"/>
          </p:nvPr>
        </p:nvSpPr>
        <p:spPr>
          <a:xfrm>
            <a:off x="1206500" y="6356498"/>
            <a:ext cx="11387562" cy="6148018"/>
          </a:xfrm>
          <a:prstGeom prst="rect">
            <a:avLst/>
          </a:prstGeom>
        </p:spPr>
        <p:txBody>
          <a:bodyPr/>
          <a:lstStyle/>
          <a:p>
            <a:pPr/>
            <a:r>
              <a:t>Fundraising is so much more than raising funds. If done right, fundraising is developing your Grange into a high functioning, networked, sustainable, impactful force for community good!</a:t>
            </a:r>
          </a:p>
        </p:txBody>
      </p:sp>
      <p:pic>
        <p:nvPicPr>
          <p:cNvPr id="164" name="fundraising-icon.png" descr="fundraising-icon.png"/>
          <p:cNvPicPr>
            <a:picLocks noChangeAspect="1"/>
          </p:cNvPicPr>
          <p:nvPr/>
        </p:nvPicPr>
        <p:blipFill>
          <a:blip r:embed="rId2">
            <a:extLst/>
          </a:blip>
          <a:stretch>
            <a:fillRect/>
          </a:stretch>
        </p:blipFill>
        <p:spPr>
          <a:xfrm>
            <a:off x="13333269" y="2650990"/>
            <a:ext cx="10521586" cy="7712322"/>
          </a:xfrm>
          <a:prstGeom prst="rect">
            <a:avLst/>
          </a:prstGeom>
          <a:ln w="12700">
            <a:miter lim="400000"/>
          </a:ln>
        </p:spPr>
      </p:pic>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2023 Connecticut State Grange"/>
          <p:cNvSpPr txBox="1"/>
          <p:nvPr>
            <p:ph type="title"/>
          </p:nvPr>
        </p:nvSpPr>
        <p:spPr>
          <a:xfrm>
            <a:off x="1206498" y="9758415"/>
            <a:ext cx="21971004" cy="3132659"/>
          </a:xfrm>
          <a:prstGeom prst="rect">
            <a:avLst/>
          </a:prstGeom>
        </p:spPr>
        <p:txBody>
          <a:bodyPr/>
          <a:lstStyle>
            <a:lvl1pPr algn="ctr">
              <a:defRPr spc="-100" sz="5000"/>
            </a:lvl1pPr>
          </a:lstStyle>
          <a:p>
            <a:pPr/>
            <a:r>
              <a:t>©2023 Connecticut State Grange</a:t>
            </a:r>
          </a:p>
        </p:txBody>
      </p:sp>
      <p:pic>
        <p:nvPicPr>
          <p:cNvPr id="286" name="GrangeEmblemColor.png" descr="GrangeEmblemColor.png"/>
          <p:cNvPicPr>
            <a:picLocks noChangeAspect="1"/>
          </p:cNvPicPr>
          <p:nvPr/>
        </p:nvPicPr>
        <p:blipFill>
          <a:blip r:embed="rId2">
            <a:extLst/>
          </a:blip>
          <a:stretch>
            <a:fillRect/>
          </a:stretch>
        </p:blipFill>
        <p:spPr>
          <a:xfrm>
            <a:off x="9169534" y="1729183"/>
            <a:ext cx="6044932" cy="782285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fundraising-plan-600px.jpg" descr="fundraising-plan-600px.jpg"/>
          <p:cNvPicPr>
            <a:picLocks noChangeAspect="1"/>
          </p:cNvPicPr>
          <p:nvPr>
            <p:ph type="pic" idx="21"/>
          </p:nvPr>
        </p:nvPicPr>
        <p:blipFill>
          <a:blip r:embed="rId2">
            <a:extLst/>
          </a:blip>
          <a:srcRect l="0" t="7170" r="0" b="7170"/>
          <a:stretch>
            <a:fillRect/>
          </a:stretch>
        </p:blipFill>
        <p:spPr>
          <a:xfrm>
            <a:off x="0" y="0"/>
            <a:ext cx="24384000" cy="13716000"/>
          </a:xfrm>
          <a:prstGeom prst="rect">
            <a:avLst/>
          </a:prstGeom>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e most common method that Granges use to fundraise is hosting events."/>
          <p:cNvSpPr txBox="1"/>
          <p:nvPr>
            <p:ph type="title"/>
          </p:nvPr>
        </p:nvSpPr>
        <p:spPr>
          <a:xfrm>
            <a:off x="1206496" y="3741449"/>
            <a:ext cx="21971004" cy="6233102"/>
          </a:xfrm>
          <a:prstGeom prst="rect">
            <a:avLst/>
          </a:prstGeom>
        </p:spPr>
        <p:txBody>
          <a:bodyPr/>
          <a:lstStyle/>
          <a:p>
            <a:pPr lvl="1">
              <a:lnSpc>
                <a:spcPct val="100000"/>
              </a:lnSpc>
              <a:defRPr b="0" spc="-232" sz="11600">
                <a:solidFill>
                  <a:srgbClr val="FFFFFF"/>
                </a:solidFill>
                <a:latin typeface="Helvetica Neue Medium"/>
                <a:ea typeface="Helvetica Neue Medium"/>
                <a:cs typeface="Helvetica Neue Medium"/>
                <a:sym typeface="Helvetica Neue Medium"/>
              </a:defRPr>
            </a:pPr>
            <a:r>
              <a:t>The most common method</a:t>
            </a:r>
            <a:br/>
            <a:r>
              <a:t>that Granges use to fundraise</a:t>
            </a:r>
            <a:br/>
            <a:r>
              <a:t>is hosting events.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Grange Events:"/>
          <p:cNvSpPr txBox="1"/>
          <p:nvPr>
            <p:ph type="title"/>
          </p:nvPr>
        </p:nvSpPr>
        <p:spPr>
          <a:xfrm>
            <a:off x="1206500" y="952500"/>
            <a:ext cx="21971000" cy="2007240"/>
          </a:xfrm>
          <a:prstGeom prst="rect">
            <a:avLst/>
          </a:prstGeom>
        </p:spPr>
        <p:txBody>
          <a:bodyPr/>
          <a:lstStyle>
            <a:lvl1pPr>
              <a:defRPr spc="-200" sz="10000"/>
            </a:lvl1pPr>
          </a:lstStyle>
          <a:p>
            <a:pPr/>
            <a:r>
              <a:t>Grange Events:</a:t>
            </a:r>
          </a:p>
        </p:txBody>
      </p:sp>
      <p:sp>
        <p:nvSpPr>
          <p:cNvPr id="171" name="Events allow supporters, members, donors and others in the community to actively engage with your Grange, as opposed to just donating financially.…"/>
          <p:cNvSpPr txBox="1"/>
          <p:nvPr>
            <p:ph type="body" idx="1"/>
          </p:nvPr>
        </p:nvSpPr>
        <p:spPr>
          <a:xfrm>
            <a:off x="1206500" y="3460690"/>
            <a:ext cx="21971000" cy="9043826"/>
          </a:xfrm>
          <a:prstGeom prst="rect">
            <a:avLst/>
          </a:prstGeom>
        </p:spPr>
        <p:txBody>
          <a:bodyPr/>
          <a:lstStyle/>
          <a:p>
            <a:pPr/>
            <a:r>
              <a:t>Events allow supporters, members, donors and others in the community to actively engage with your Grange, as opposed to just donating financially. </a:t>
            </a:r>
          </a:p>
          <a:p>
            <a:pPr/>
            <a:r>
              <a:t>They also give Granges the chance to reiterate their mission and discuss ways people can get more involved in their community work, projects and activities.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Common Grange events include:"/>
          <p:cNvSpPr txBox="1"/>
          <p:nvPr>
            <p:ph type="title"/>
          </p:nvPr>
        </p:nvSpPr>
        <p:spPr>
          <a:prstGeom prst="rect">
            <a:avLst/>
          </a:prstGeom>
        </p:spPr>
        <p:txBody>
          <a:bodyPr/>
          <a:lstStyle/>
          <a:p>
            <a:pPr/>
            <a:r>
              <a:t>Common Grange events include:</a:t>
            </a:r>
          </a:p>
        </p:txBody>
      </p:sp>
      <p:sp>
        <p:nvSpPr>
          <p:cNvPr id="174" name="Community Breakfasts and Dinners (Prepared and Potluck)…"/>
          <p:cNvSpPr txBox="1"/>
          <p:nvPr>
            <p:ph type="body" idx="1"/>
          </p:nvPr>
        </p:nvSpPr>
        <p:spPr>
          <a:xfrm>
            <a:off x="1206500" y="3147205"/>
            <a:ext cx="21971000" cy="9357311"/>
          </a:xfrm>
          <a:prstGeom prst="rect">
            <a:avLst/>
          </a:prstGeom>
        </p:spPr>
        <p:txBody>
          <a:bodyPr/>
          <a:lstStyle/>
          <a:p>
            <a:pPr marL="609600" indent="-609600">
              <a:defRPr sz="6000"/>
            </a:pPr>
            <a:r>
              <a:t>Community Breakfasts and Dinners (Prepared and Potluck)</a:t>
            </a:r>
          </a:p>
          <a:p>
            <a:pPr marL="609600" indent="-609600">
              <a:defRPr sz="6000"/>
            </a:pPr>
            <a:r>
              <a:t>Picnics / Cook-Offs / Socials (Chili, BBQ, Ice Cream, </a:t>
            </a:r>
            <a:br/>
            <a:r>
              <a:t>Pizza, etc.)</a:t>
            </a:r>
          </a:p>
          <a:p>
            <a:pPr marL="609600" indent="-609600">
              <a:defRPr sz="6000"/>
            </a:pPr>
            <a:r>
              <a:t>Dances (Square / Contra / Etc.)</a:t>
            </a:r>
          </a:p>
          <a:p>
            <a:pPr marL="609600" indent="-609600">
              <a:defRPr sz="6000"/>
            </a:pPr>
            <a:r>
              <a:t>Bake Sales, Cake Walks and Cookie Exchanges</a:t>
            </a:r>
          </a:p>
          <a:p>
            <a:pPr marL="609600" indent="-609600">
              <a:defRPr sz="6000"/>
            </a:pPr>
            <a:r>
              <a:t>Tag Sales / Flea Markets / Craft Sales / Bazaars / Plant Sales</a:t>
            </a:r>
          </a:p>
          <a:p>
            <a:pPr marL="609600" indent="-609600">
              <a:defRPr sz="6000"/>
            </a:pPr>
            <a:r>
              <a:t>Fairs and Festivals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0_BasicColor">
  <a:themeElements>
    <a:clrScheme name="30_BasicColor">
      <a:dk1>
        <a:srgbClr val="5E5E5E"/>
      </a:dk1>
      <a:lt1>
        <a:srgbClr val="003462"/>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0_BasicColor">
  <a:themeElements>
    <a:clrScheme name="30_BasicColor">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0_BasicColor">
      <a:majorFont>
        <a:latin typeface="Helvetica Neue"/>
        <a:ea typeface="Helvetica Neue"/>
        <a:cs typeface="Helvetica Neue"/>
      </a:majorFont>
      <a:minorFont>
        <a:latin typeface="Helvetica Neue"/>
        <a:ea typeface="Helvetica Neue"/>
        <a:cs typeface="Helvetica Neue"/>
      </a:minorFont>
    </a:fontScheme>
    <a:fmtScheme name="30_BasicCol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